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728" r:id="rId1"/>
  </p:sldMasterIdLst>
  <p:notesMasterIdLst>
    <p:notesMasterId r:id="rId17"/>
  </p:notesMasterIdLst>
  <p:sldIdLst>
    <p:sldId id="256" r:id="rId2"/>
    <p:sldId id="267" r:id="rId3"/>
    <p:sldId id="257" r:id="rId4"/>
    <p:sldId id="258" r:id="rId5"/>
    <p:sldId id="259" r:id="rId6"/>
    <p:sldId id="260" r:id="rId7"/>
    <p:sldId id="281" r:id="rId8"/>
    <p:sldId id="280" r:id="rId9"/>
    <p:sldId id="278" r:id="rId10"/>
    <p:sldId id="261" r:id="rId11"/>
    <p:sldId id="270" r:id="rId12"/>
    <p:sldId id="263" r:id="rId13"/>
    <p:sldId id="262" r:id="rId14"/>
    <p:sldId id="264" r:id="rId15"/>
    <p:sldId id="271"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30"/>
    <p:restoredTop sz="90476" autoAdjust="0"/>
  </p:normalViewPr>
  <p:slideViewPr>
    <p:cSldViewPr snapToGrid="0" snapToObjects="1">
      <p:cViewPr varScale="1">
        <p:scale>
          <a:sx n="112" d="100"/>
          <a:sy n="112" d="100"/>
        </p:scale>
        <p:origin x="145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F8CFE8-EEEA-4BDE-81CD-ACEAD419D0E2}"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12543FC-4062-487F-AE34-084184459CA7}">
      <dgm:prSet phldrT="[Text]"/>
      <dgm:spPr/>
      <dgm:t>
        <a:bodyPr/>
        <a:lstStyle/>
        <a:p>
          <a:r>
            <a:rPr lang="en-US" dirty="0"/>
            <a:t>Generate org lists; gather accessible company documents, website, partners, and make templates</a:t>
          </a:r>
        </a:p>
      </dgm:t>
    </dgm:pt>
    <dgm:pt modelId="{206A06B4-040D-4A7E-94B0-DB2327699287}" type="parTrans" cxnId="{14576462-BC40-4F1E-841B-E578B1EBE101}">
      <dgm:prSet/>
      <dgm:spPr/>
      <dgm:t>
        <a:bodyPr/>
        <a:lstStyle/>
        <a:p>
          <a:endParaRPr lang="en-US"/>
        </a:p>
      </dgm:t>
    </dgm:pt>
    <dgm:pt modelId="{DBD74B24-0362-4652-99B8-D1BA94F438FA}" type="sibTrans" cxnId="{14576462-BC40-4F1E-841B-E578B1EBE101}">
      <dgm:prSet/>
      <dgm:spPr/>
      <dgm:t>
        <a:bodyPr/>
        <a:lstStyle/>
        <a:p>
          <a:endParaRPr lang="en-US"/>
        </a:p>
      </dgm:t>
    </dgm:pt>
    <dgm:pt modelId="{FCB6F672-8B80-43EF-9A7A-86BE88F393EC}">
      <dgm:prSet phldrT="[Text]"/>
      <dgm:spPr/>
      <dgm:t>
        <a:bodyPr/>
        <a:lstStyle/>
        <a:p>
          <a:r>
            <a:rPr lang="en-US" dirty="0"/>
            <a:t>Enumerate technical protections</a:t>
          </a:r>
        </a:p>
      </dgm:t>
    </dgm:pt>
    <dgm:pt modelId="{B1F5F9BE-FA82-4B67-A66D-DE7DDD1BCA4B}" type="parTrans" cxnId="{EFEAE8ED-22A1-48A0-8672-5BE0F13F866B}">
      <dgm:prSet/>
      <dgm:spPr/>
      <dgm:t>
        <a:bodyPr/>
        <a:lstStyle/>
        <a:p>
          <a:endParaRPr lang="en-US"/>
        </a:p>
      </dgm:t>
    </dgm:pt>
    <dgm:pt modelId="{81CD97C6-054F-419E-BCFD-C112D45A5C8F}" type="sibTrans" cxnId="{EFEAE8ED-22A1-48A0-8672-5BE0F13F866B}">
      <dgm:prSet/>
      <dgm:spPr/>
      <dgm:t>
        <a:bodyPr/>
        <a:lstStyle/>
        <a:p>
          <a:endParaRPr lang="en-US"/>
        </a:p>
      </dgm:t>
    </dgm:pt>
    <dgm:pt modelId="{DCFF3726-FEF8-4D5C-A28F-73C0B5B30398}">
      <dgm:prSet phldrT="[Text]"/>
      <dgm:spPr/>
      <dgm:t>
        <a:bodyPr/>
        <a:lstStyle/>
        <a:p>
          <a:r>
            <a:rPr lang="en-US" dirty="0"/>
            <a:t>Who is hosting the email infrastructure?</a:t>
          </a:r>
        </a:p>
      </dgm:t>
    </dgm:pt>
    <dgm:pt modelId="{D2D63B79-2128-4152-8779-78AEE5820E35}" type="parTrans" cxnId="{9371DC70-17F9-4942-90EA-FE3BD3F08E31}">
      <dgm:prSet/>
      <dgm:spPr/>
      <dgm:t>
        <a:bodyPr/>
        <a:lstStyle/>
        <a:p>
          <a:endParaRPr lang="en-US"/>
        </a:p>
      </dgm:t>
    </dgm:pt>
    <dgm:pt modelId="{F684261E-207C-49C7-AF20-5DFBCC836DB2}" type="sibTrans" cxnId="{9371DC70-17F9-4942-90EA-FE3BD3F08E31}">
      <dgm:prSet/>
      <dgm:spPr/>
      <dgm:t>
        <a:bodyPr/>
        <a:lstStyle/>
        <a:p>
          <a:endParaRPr lang="en-US"/>
        </a:p>
      </dgm:t>
    </dgm:pt>
    <dgm:pt modelId="{00754D66-1C94-4709-8665-3B6D8908C947}">
      <dgm:prSet phldrT="[Text]"/>
      <dgm:spPr/>
      <dgm:t>
        <a:bodyPr/>
        <a:lstStyle/>
        <a:p>
          <a:r>
            <a:rPr lang="en-US" dirty="0"/>
            <a:t>What kind of attachments are allowed?</a:t>
          </a:r>
        </a:p>
      </dgm:t>
    </dgm:pt>
    <dgm:pt modelId="{27D971EC-1C01-4755-A645-D48899BAFD96}" type="parTrans" cxnId="{E03CB22C-76EB-4130-90FB-992FF7CA6539}">
      <dgm:prSet/>
      <dgm:spPr/>
      <dgm:t>
        <a:bodyPr/>
        <a:lstStyle/>
        <a:p>
          <a:endParaRPr lang="en-US"/>
        </a:p>
      </dgm:t>
    </dgm:pt>
    <dgm:pt modelId="{EECBEC86-BB48-4F42-9A9B-0D514993DBD4}" type="sibTrans" cxnId="{E03CB22C-76EB-4130-90FB-992FF7CA6539}">
      <dgm:prSet/>
      <dgm:spPr/>
      <dgm:t>
        <a:bodyPr/>
        <a:lstStyle/>
        <a:p>
          <a:endParaRPr lang="en-US"/>
        </a:p>
      </dgm:t>
    </dgm:pt>
    <dgm:pt modelId="{2C39BF3F-CDA2-4025-95CD-689DF649F22F}">
      <dgm:prSet phldrT="[Text]"/>
      <dgm:spPr/>
      <dgm:t>
        <a:bodyPr/>
        <a:lstStyle/>
        <a:p>
          <a:r>
            <a:rPr lang="en-US" dirty="0"/>
            <a:t>Is there a sandbox in place?</a:t>
          </a:r>
        </a:p>
      </dgm:t>
    </dgm:pt>
    <dgm:pt modelId="{65446088-106E-4C39-BDC5-E4BD1B141180}" type="parTrans" cxnId="{98B72695-F5F1-4F54-B63E-ED92540A37BC}">
      <dgm:prSet/>
      <dgm:spPr/>
      <dgm:t>
        <a:bodyPr/>
        <a:lstStyle/>
        <a:p>
          <a:endParaRPr lang="en-US"/>
        </a:p>
      </dgm:t>
    </dgm:pt>
    <dgm:pt modelId="{2A42EACA-BCB4-4A40-8B1C-1568CF448801}" type="sibTrans" cxnId="{98B72695-F5F1-4F54-B63E-ED92540A37BC}">
      <dgm:prSet/>
      <dgm:spPr/>
      <dgm:t>
        <a:bodyPr/>
        <a:lstStyle/>
        <a:p>
          <a:endParaRPr lang="en-US"/>
        </a:p>
      </dgm:t>
    </dgm:pt>
    <dgm:pt modelId="{5536C881-CE89-4B8D-9FD5-39C285AF2435}">
      <dgm:prSet phldrT="[Text]"/>
      <dgm:spPr/>
      <dgm:t>
        <a:bodyPr/>
        <a:lstStyle/>
        <a:p>
          <a:r>
            <a:rPr lang="en-US" dirty="0"/>
            <a:t>Execute phishing campaign</a:t>
          </a:r>
        </a:p>
      </dgm:t>
    </dgm:pt>
    <dgm:pt modelId="{DBF570C4-A7C3-4277-BFB6-018CDBF671D8}" type="parTrans" cxnId="{B9D7C5DF-4B48-4E94-ACB0-DC46B136171F}">
      <dgm:prSet/>
      <dgm:spPr/>
      <dgm:t>
        <a:bodyPr/>
        <a:lstStyle/>
        <a:p>
          <a:endParaRPr lang="en-US"/>
        </a:p>
      </dgm:t>
    </dgm:pt>
    <dgm:pt modelId="{4F4C92C6-2482-4B5C-A854-7B33261007FE}" type="sibTrans" cxnId="{B9D7C5DF-4B48-4E94-ACB0-DC46B136171F}">
      <dgm:prSet/>
      <dgm:spPr/>
      <dgm:t>
        <a:bodyPr/>
        <a:lstStyle/>
        <a:p>
          <a:endParaRPr lang="en-US"/>
        </a:p>
      </dgm:t>
    </dgm:pt>
    <dgm:pt modelId="{C7DCFFFD-6CFF-4355-BBB1-3B523E2BF717}">
      <dgm:prSet phldrT="[Text]"/>
      <dgm:spPr/>
      <dgm:t>
        <a:bodyPr/>
        <a:lstStyle/>
        <a:p>
          <a:r>
            <a:rPr lang="en-US" dirty="0"/>
            <a:t>Social network trawling</a:t>
          </a:r>
        </a:p>
      </dgm:t>
    </dgm:pt>
    <dgm:pt modelId="{A957DEB7-3673-4201-BB92-9B4130D5E0B3}" type="sibTrans" cxnId="{DC0C5D61-D3DE-45E8-9B89-E3771DD1C6F0}">
      <dgm:prSet/>
      <dgm:spPr/>
      <dgm:t>
        <a:bodyPr/>
        <a:lstStyle/>
        <a:p>
          <a:endParaRPr lang="en-US"/>
        </a:p>
      </dgm:t>
    </dgm:pt>
    <dgm:pt modelId="{CE0BEFA9-D2E4-4D74-AA60-E4550A5BAF38}" type="parTrans" cxnId="{DC0C5D61-D3DE-45E8-9B89-E3771DD1C6F0}">
      <dgm:prSet/>
      <dgm:spPr/>
      <dgm:t>
        <a:bodyPr/>
        <a:lstStyle/>
        <a:p>
          <a:endParaRPr lang="en-US"/>
        </a:p>
      </dgm:t>
    </dgm:pt>
    <dgm:pt modelId="{3CBE3FE7-A80B-4651-A37F-380AFADF77D2}">
      <dgm:prSet phldrT="[Text]"/>
      <dgm:spPr/>
      <dgm:t>
        <a:bodyPr/>
        <a:lstStyle/>
        <a:p>
          <a:r>
            <a:rPr lang="en-US" dirty="0"/>
            <a:t>Social Recon</a:t>
          </a:r>
        </a:p>
      </dgm:t>
    </dgm:pt>
    <dgm:pt modelId="{151A80DE-D596-4F96-A548-B0ED42FE222D}" type="parTrans" cxnId="{948BF464-12A9-4372-803A-F05C0A4C8153}">
      <dgm:prSet/>
      <dgm:spPr/>
      <dgm:t>
        <a:bodyPr/>
        <a:lstStyle/>
        <a:p>
          <a:endParaRPr lang="en-US"/>
        </a:p>
      </dgm:t>
    </dgm:pt>
    <dgm:pt modelId="{A98A5A13-8F1A-41B3-BB1C-477D8CC60871}" type="sibTrans" cxnId="{948BF464-12A9-4372-803A-F05C0A4C8153}">
      <dgm:prSet/>
      <dgm:spPr/>
      <dgm:t>
        <a:bodyPr/>
        <a:lstStyle/>
        <a:p>
          <a:endParaRPr lang="en-US"/>
        </a:p>
      </dgm:t>
    </dgm:pt>
    <dgm:pt modelId="{41CD4F9B-0C43-4704-B79D-FBDE177C9A05}">
      <dgm:prSet phldrT="[Text]"/>
      <dgm:spPr/>
      <dgm:t>
        <a:bodyPr/>
        <a:lstStyle/>
        <a:p>
          <a:r>
            <a:rPr lang="en-US" dirty="0"/>
            <a:t>Consider how to get people to execute your payload</a:t>
          </a:r>
        </a:p>
      </dgm:t>
    </dgm:pt>
    <dgm:pt modelId="{14589A18-4D64-472F-BDB1-A95C55A29A5A}" type="parTrans" cxnId="{8B3AB769-3D4A-440F-ABBF-00FF38EC2102}">
      <dgm:prSet/>
      <dgm:spPr/>
      <dgm:t>
        <a:bodyPr/>
        <a:lstStyle/>
        <a:p>
          <a:endParaRPr lang="en-US"/>
        </a:p>
      </dgm:t>
    </dgm:pt>
    <dgm:pt modelId="{0AE1102F-FFD8-41A4-86B1-976BA5080EF4}" type="sibTrans" cxnId="{8B3AB769-3D4A-440F-ABBF-00FF38EC2102}">
      <dgm:prSet/>
      <dgm:spPr/>
      <dgm:t>
        <a:bodyPr/>
        <a:lstStyle/>
        <a:p>
          <a:endParaRPr lang="en-US"/>
        </a:p>
      </dgm:t>
    </dgm:pt>
    <dgm:pt modelId="{8C3AB8AC-C227-4F46-9B4B-8501F9A73776}">
      <dgm:prSet phldrT="[Text]"/>
      <dgm:spPr/>
      <dgm:t>
        <a:bodyPr/>
        <a:lstStyle/>
        <a:p>
          <a:r>
            <a:rPr lang="en-US" dirty="0"/>
            <a:t>Consider how to get your payload past protections</a:t>
          </a:r>
        </a:p>
      </dgm:t>
    </dgm:pt>
    <dgm:pt modelId="{89C35ACA-8722-42EA-91E9-07BF0990B3E9}" type="parTrans" cxnId="{1AE259E4-879F-4F05-A91F-ABDD29412A09}">
      <dgm:prSet/>
      <dgm:spPr/>
      <dgm:t>
        <a:bodyPr/>
        <a:lstStyle/>
        <a:p>
          <a:endParaRPr lang="en-US"/>
        </a:p>
      </dgm:t>
    </dgm:pt>
    <dgm:pt modelId="{A4375FD0-121A-41BE-A6CE-5DEB5108634A}" type="sibTrans" cxnId="{1AE259E4-879F-4F05-A91F-ABDD29412A09}">
      <dgm:prSet/>
      <dgm:spPr/>
      <dgm:t>
        <a:bodyPr/>
        <a:lstStyle/>
        <a:p>
          <a:endParaRPr lang="en-US"/>
        </a:p>
      </dgm:t>
    </dgm:pt>
    <dgm:pt modelId="{716F6AE7-871B-450B-B1C6-2D424135A21C}">
      <dgm:prSet phldrT="[Text]"/>
      <dgm:spPr/>
      <dgm:t>
        <a:bodyPr/>
        <a:lstStyle/>
        <a:p>
          <a:r>
            <a:rPr lang="en-US" dirty="0"/>
            <a:t>Sandboxing</a:t>
          </a:r>
        </a:p>
      </dgm:t>
    </dgm:pt>
    <dgm:pt modelId="{27FA50B6-2A28-4CBA-98FC-8FD528D988A1}" type="parTrans" cxnId="{B1A088EE-50B6-49F7-87B0-006971187634}">
      <dgm:prSet/>
      <dgm:spPr/>
      <dgm:t>
        <a:bodyPr/>
        <a:lstStyle/>
        <a:p>
          <a:endParaRPr lang="en-US"/>
        </a:p>
      </dgm:t>
    </dgm:pt>
    <dgm:pt modelId="{A8A43FE9-7B9C-4D22-BBA7-9B7F473BC432}" type="sibTrans" cxnId="{B1A088EE-50B6-49F7-87B0-006971187634}">
      <dgm:prSet/>
      <dgm:spPr/>
      <dgm:t>
        <a:bodyPr/>
        <a:lstStyle/>
        <a:p>
          <a:endParaRPr lang="en-US"/>
        </a:p>
      </dgm:t>
    </dgm:pt>
    <dgm:pt modelId="{E7AE7B4C-CE5A-46D4-9C80-2BC6DF3869A3}">
      <dgm:prSet phldrT="[Text]"/>
      <dgm:spPr/>
      <dgm:t>
        <a:bodyPr/>
        <a:lstStyle/>
        <a:p>
          <a:r>
            <a:rPr lang="en-US" dirty="0"/>
            <a:t>Anti-virus</a:t>
          </a:r>
        </a:p>
      </dgm:t>
    </dgm:pt>
    <dgm:pt modelId="{05CBADF6-49B2-4EA0-9236-EF899C2C41C9}" type="parTrans" cxnId="{9A0F7748-322A-478D-A3C6-D073391B3D9D}">
      <dgm:prSet/>
      <dgm:spPr/>
      <dgm:t>
        <a:bodyPr/>
        <a:lstStyle/>
        <a:p>
          <a:endParaRPr lang="en-US"/>
        </a:p>
      </dgm:t>
    </dgm:pt>
    <dgm:pt modelId="{651F0DBB-9A33-4928-B7B8-3F7E1103D1AF}" type="sibTrans" cxnId="{9A0F7748-322A-478D-A3C6-D073391B3D9D}">
      <dgm:prSet/>
      <dgm:spPr/>
      <dgm:t>
        <a:bodyPr/>
        <a:lstStyle/>
        <a:p>
          <a:endParaRPr lang="en-US"/>
        </a:p>
      </dgm:t>
    </dgm:pt>
    <dgm:pt modelId="{15F1DDEE-6DFE-4D0D-9879-6F7F9BEF2EB7}" type="pres">
      <dgm:prSet presAssocID="{AAF8CFE8-EEEA-4BDE-81CD-ACEAD419D0E2}" presName="linearFlow" presStyleCnt="0">
        <dgm:presLayoutVars>
          <dgm:dir/>
          <dgm:animLvl val="lvl"/>
          <dgm:resizeHandles val="exact"/>
        </dgm:presLayoutVars>
      </dgm:prSet>
      <dgm:spPr/>
      <dgm:t>
        <a:bodyPr/>
        <a:lstStyle/>
        <a:p>
          <a:endParaRPr lang="en-US"/>
        </a:p>
      </dgm:t>
    </dgm:pt>
    <dgm:pt modelId="{5C141D37-F364-4848-939B-835CF9685C31}" type="pres">
      <dgm:prSet presAssocID="{3CBE3FE7-A80B-4651-A37F-380AFADF77D2}" presName="composite" presStyleCnt="0"/>
      <dgm:spPr/>
    </dgm:pt>
    <dgm:pt modelId="{8F590BA6-354E-4BBC-B0EA-87825785E40E}" type="pres">
      <dgm:prSet presAssocID="{3CBE3FE7-A80B-4651-A37F-380AFADF77D2}" presName="parentText" presStyleLbl="alignNode1" presStyleIdx="0" presStyleCnt="3" custLinFactNeighborX="0" custLinFactNeighborY="1434">
        <dgm:presLayoutVars>
          <dgm:chMax val="1"/>
          <dgm:bulletEnabled val="1"/>
        </dgm:presLayoutVars>
      </dgm:prSet>
      <dgm:spPr/>
      <dgm:t>
        <a:bodyPr/>
        <a:lstStyle/>
        <a:p>
          <a:endParaRPr lang="en-US"/>
        </a:p>
      </dgm:t>
    </dgm:pt>
    <dgm:pt modelId="{AF47883F-69F6-4B57-A62E-429EA4FB152E}" type="pres">
      <dgm:prSet presAssocID="{3CBE3FE7-A80B-4651-A37F-380AFADF77D2}" presName="descendantText" presStyleLbl="alignAcc1" presStyleIdx="0" presStyleCnt="3">
        <dgm:presLayoutVars>
          <dgm:bulletEnabled val="1"/>
        </dgm:presLayoutVars>
      </dgm:prSet>
      <dgm:spPr/>
      <dgm:t>
        <a:bodyPr/>
        <a:lstStyle/>
        <a:p>
          <a:endParaRPr lang="en-US"/>
        </a:p>
      </dgm:t>
    </dgm:pt>
    <dgm:pt modelId="{62217645-8D0B-4173-B09D-7F96CD109B50}" type="pres">
      <dgm:prSet presAssocID="{A98A5A13-8F1A-41B3-BB1C-477D8CC60871}" presName="sp" presStyleCnt="0"/>
      <dgm:spPr/>
    </dgm:pt>
    <dgm:pt modelId="{7F4937FC-1ADC-48DB-A425-FE4277EE9BCA}" type="pres">
      <dgm:prSet presAssocID="{FCB6F672-8B80-43EF-9A7A-86BE88F393EC}" presName="composite" presStyleCnt="0"/>
      <dgm:spPr/>
    </dgm:pt>
    <dgm:pt modelId="{9754286C-3E6B-48A7-ADEE-C48F20C8F036}" type="pres">
      <dgm:prSet presAssocID="{FCB6F672-8B80-43EF-9A7A-86BE88F393EC}" presName="parentText" presStyleLbl="alignNode1" presStyleIdx="1" presStyleCnt="3">
        <dgm:presLayoutVars>
          <dgm:chMax val="1"/>
          <dgm:bulletEnabled val="1"/>
        </dgm:presLayoutVars>
      </dgm:prSet>
      <dgm:spPr/>
      <dgm:t>
        <a:bodyPr/>
        <a:lstStyle/>
        <a:p>
          <a:endParaRPr lang="en-US"/>
        </a:p>
      </dgm:t>
    </dgm:pt>
    <dgm:pt modelId="{122F8F6A-7A6D-450D-8D34-CBE3711EE3DE}" type="pres">
      <dgm:prSet presAssocID="{FCB6F672-8B80-43EF-9A7A-86BE88F393EC}" presName="descendantText" presStyleLbl="alignAcc1" presStyleIdx="1" presStyleCnt="3">
        <dgm:presLayoutVars>
          <dgm:bulletEnabled val="1"/>
        </dgm:presLayoutVars>
      </dgm:prSet>
      <dgm:spPr/>
      <dgm:t>
        <a:bodyPr/>
        <a:lstStyle/>
        <a:p>
          <a:endParaRPr lang="en-US"/>
        </a:p>
      </dgm:t>
    </dgm:pt>
    <dgm:pt modelId="{70A2E79B-0F07-4AF7-80A6-9E085B73487B}" type="pres">
      <dgm:prSet presAssocID="{81CD97C6-054F-419E-BCFD-C112D45A5C8F}" presName="sp" presStyleCnt="0"/>
      <dgm:spPr/>
    </dgm:pt>
    <dgm:pt modelId="{417B335A-74B1-4050-ACC9-194B40F0B6A4}" type="pres">
      <dgm:prSet presAssocID="{5536C881-CE89-4B8D-9FD5-39C285AF2435}" presName="composite" presStyleCnt="0"/>
      <dgm:spPr/>
    </dgm:pt>
    <dgm:pt modelId="{E47207AF-EA63-42A6-B751-0D3BCF7F84FD}" type="pres">
      <dgm:prSet presAssocID="{5536C881-CE89-4B8D-9FD5-39C285AF2435}" presName="parentText" presStyleLbl="alignNode1" presStyleIdx="2" presStyleCnt="3">
        <dgm:presLayoutVars>
          <dgm:chMax val="1"/>
          <dgm:bulletEnabled val="1"/>
        </dgm:presLayoutVars>
      </dgm:prSet>
      <dgm:spPr/>
      <dgm:t>
        <a:bodyPr/>
        <a:lstStyle/>
        <a:p>
          <a:endParaRPr lang="en-US"/>
        </a:p>
      </dgm:t>
    </dgm:pt>
    <dgm:pt modelId="{FEBAA949-466C-4E30-A1FF-6D0D893A5B49}" type="pres">
      <dgm:prSet presAssocID="{5536C881-CE89-4B8D-9FD5-39C285AF2435}" presName="descendantText" presStyleLbl="alignAcc1" presStyleIdx="2" presStyleCnt="3">
        <dgm:presLayoutVars>
          <dgm:bulletEnabled val="1"/>
        </dgm:presLayoutVars>
      </dgm:prSet>
      <dgm:spPr/>
      <dgm:t>
        <a:bodyPr/>
        <a:lstStyle/>
        <a:p>
          <a:endParaRPr lang="en-US"/>
        </a:p>
      </dgm:t>
    </dgm:pt>
  </dgm:ptLst>
  <dgm:cxnLst>
    <dgm:cxn modelId="{4E1D2D7D-7487-4E54-8D06-FA057768A47E}" type="presOf" srcId="{3CBE3FE7-A80B-4651-A37F-380AFADF77D2}" destId="{8F590BA6-354E-4BBC-B0EA-87825785E40E}" srcOrd="0" destOrd="0" presId="urn:microsoft.com/office/officeart/2005/8/layout/chevron2"/>
    <dgm:cxn modelId="{14576462-BC40-4F1E-841B-E578B1EBE101}" srcId="{3CBE3FE7-A80B-4651-A37F-380AFADF77D2}" destId="{F12543FC-4062-487F-AE34-084184459CA7}" srcOrd="1" destOrd="0" parTransId="{206A06B4-040D-4A7E-94B0-DB2327699287}" sibTransId="{DBD74B24-0362-4652-99B8-D1BA94F438FA}"/>
    <dgm:cxn modelId="{EFEAE8ED-22A1-48A0-8672-5BE0F13F866B}" srcId="{AAF8CFE8-EEEA-4BDE-81CD-ACEAD419D0E2}" destId="{FCB6F672-8B80-43EF-9A7A-86BE88F393EC}" srcOrd="1" destOrd="0" parTransId="{B1F5F9BE-FA82-4B67-A66D-DE7DDD1BCA4B}" sibTransId="{81CD97C6-054F-419E-BCFD-C112D45A5C8F}"/>
    <dgm:cxn modelId="{B6934DCF-321D-48B7-A63E-05B6BE0BE0F8}" type="presOf" srcId="{DCFF3726-FEF8-4D5C-A28F-73C0B5B30398}" destId="{122F8F6A-7A6D-450D-8D34-CBE3711EE3DE}" srcOrd="0" destOrd="0" presId="urn:microsoft.com/office/officeart/2005/8/layout/chevron2"/>
    <dgm:cxn modelId="{99C34773-D1E3-46E8-A914-0CA5CE0389B9}" type="presOf" srcId="{8C3AB8AC-C227-4F46-9B4B-8501F9A73776}" destId="{FEBAA949-466C-4E30-A1FF-6D0D893A5B49}" srcOrd="0" destOrd="1" presId="urn:microsoft.com/office/officeart/2005/8/layout/chevron2"/>
    <dgm:cxn modelId="{DC0C5D61-D3DE-45E8-9B89-E3771DD1C6F0}" srcId="{3CBE3FE7-A80B-4651-A37F-380AFADF77D2}" destId="{C7DCFFFD-6CFF-4355-BBB1-3B523E2BF717}" srcOrd="0" destOrd="0" parTransId="{CE0BEFA9-D2E4-4D74-AA60-E4550A5BAF38}" sibTransId="{A957DEB7-3673-4201-BB92-9B4130D5E0B3}"/>
    <dgm:cxn modelId="{B1A088EE-50B6-49F7-87B0-006971187634}" srcId="{8C3AB8AC-C227-4F46-9B4B-8501F9A73776}" destId="{716F6AE7-871B-450B-B1C6-2D424135A21C}" srcOrd="0" destOrd="0" parTransId="{27FA50B6-2A28-4CBA-98FC-8FD528D988A1}" sibTransId="{A8A43FE9-7B9C-4D22-BBA7-9B7F473BC432}"/>
    <dgm:cxn modelId="{B1964613-D166-4B71-9560-FE7CD0B2649D}" type="presOf" srcId="{F12543FC-4062-487F-AE34-084184459CA7}" destId="{AF47883F-69F6-4B57-A62E-429EA4FB152E}" srcOrd="0" destOrd="1" presId="urn:microsoft.com/office/officeart/2005/8/layout/chevron2"/>
    <dgm:cxn modelId="{0FAA3D02-67C9-4067-A2EB-0EE938A3B727}" type="presOf" srcId="{C7DCFFFD-6CFF-4355-BBB1-3B523E2BF717}" destId="{AF47883F-69F6-4B57-A62E-429EA4FB152E}" srcOrd="0" destOrd="0" presId="urn:microsoft.com/office/officeart/2005/8/layout/chevron2"/>
    <dgm:cxn modelId="{1AE259E4-879F-4F05-A91F-ABDD29412A09}" srcId="{5536C881-CE89-4B8D-9FD5-39C285AF2435}" destId="{8C3AB8AC-C227-4F46-9B4B-8501F9A73776}" srcOrd="1" destOrd="0" parTransId="{89C35ACA-8722-42EA-91E9-07BF0990B3E9}" sibTransId="{A4375FD0-121A-41BE-A6CE-5DEB5108634A}"/>
    <dgm:cxn modelId="{1C55C146-8DA3-4BD7-856E-7797FB3FE631}" type="presOf" srcId="{716F6AE7-871B-450B-B1C6-2D424135A21C}" destId="{FEBAA949-466C-4E30-A1FF-6D0D893A5B49}" srcOrd="0" destOrd="2" presId="urn:microsoft.com/office/officeart/2005/8/layout/chevron2"/>
    <dgm:cxn modelId="{2E49E042-93FC-458F-AC2C-4A7B28994DE7}" type="presOf" srcId="{E7AE7B4C-CE5A-46D4-9C80-2BC6DF3869A3}" destId="{FEBAA949-466C-4E30-A1FF-6D0D893A5B49}" srcOrd="0" destOrd="3" presId="urn:microsoft.com/office/officeart/2005/8/layout/chevron2"/>
    <dgm:cxn modelId="{948BF464-12A9-4372-803A-F05C0A4C8153}" srcId="{AAF8CFE8-EEEA-4BDE-81CD-ACEAD419D0E2}" destId="{3CBE3FE7-A80B-4651-A37F-380AFADF77D2}" srcOrd="0" destOrd="0" parTransId="{151A80DE-D596-4F96-A548-B0ED42FE222D}" sibTransId="{A98A5A13-8F1A-41B3-BB1C-477D8CC60871}"/>
    <dgm:cxn modelId="{B2800E35-1725-431F-9F5F-ED73722319A6}" type="presOf" srcId="{41CD4F9B-0C43-4704-B79D-FBDE177C9A05}" destId="{FEBAA949-466C-4E30-A1FF-6D0D893A5B49}" srcOrd="0" destOrd="0" presId="urn:microsoft.com/office/officeart/2005/8/layout/chevron2"/>
    <dgm:cxn modelId="{98B72695-F5F1-4F54-B63E-ED92540A37BC}" srcId="{FCB6F672-8B80-43EF-9A7A-86BE88F393EC}" destId="{2C39BF3F-CDA2-4025-95CD-689DF649F22F}" srcOrd="2" destOrd="0" parTransId="{65446088-106E-4C39-BDC5-E4BD1B141180}" sibTransId="{2A42EACA-BCB4-4A40-8B1C-1568CF448801}"/>
    <dgm:cxn modelId="{8B3AB769-3D4A-440F-ABBF-00FF38EC2102}" srcId="{5536C881-CE89-4B8D-9FD5-39C285AF2435}" destId="{41CD4F9B-0C43-4704-B79D-FBDE177C9A05}" srcOrd="0" destOrd="0" parTransId="{14589A18-4D64-472F-BDB1-A95C55A29A5A}" sibTransId="{0AE1102F-FFD8-41A4-86B1-976BA5080EF4}"/>
    <dgm:cxn modelId="{9371DC70-17F9-4942-90EA-FE3BD3F08E31}" srcId="{FCB6F672-8B80-43EF-9A7A-86BE88F393EC}" destId="{DCFF3726-FEF8-4D5C-A28F-73C0B5B30398}" srcOrd="0" destOrd="0" parTransId="{D2D63B79-2128-4152-8779-78AEE5820E35}" sibTransId="{F684261E-207C-49C7-AF20-5DFBCC836DB2}"/>
    <dgm:cxn modelId="{BFC9576A-97B2-47E6-BACC-6CFE846FFF94}" type="presOf" srcId="{00754D66-1C94-4709-8665-3B6D8908C947}" destId="{122F8F6A-7A6D-450D-8D34-CBE3711EE3DE}" srcOrd="0" destOrd="1" presId="urn:microsoft.com/office/officeart/2005/8/layout/chevron2"/>
    <dgm:cxn modelId="{B9D7C5DF-4B48-4E94-ACB0-DC46B136171F}" srcId="{AAF8CFE8-EEEA-4BDE-81CD-ACEAD419D0E2}" destId="{5536C881-CE89-4B8D-9FD5-39C285AF2435}" srcOrd="2" destOrd="0" parTransId="{DBF570C4-A7C3-4277-BFB6-018CDBF671D8}" sibTransId="{4F4C92C6-2482-4B5C-A854-7B33261007FE}"/>
    <dgm:cxn modelId="{E03CB22C-76EB-4130-90FB-992FF7CA6539}" srcId="{FCB6F672-8B80-43EF-9A7A-86BE88F393EC}" destId="{00754D66-1C94-4709-8665-3B6D8908C947}" srcOrd="1" destOrd="0" parTransId="{27D971EC-1C01-4755-A645-D48899BAFD96}" sibTransId="{EECBEC86-BB48-4F42-9A9B-0D514993DBD4}"/>
    <dgm:cxn modelId="{66BF82D3-4645-47B3-865E-A267C1E793AA}" type="presOf" srcId="{2C39BF3F-CDA2-4025-95CD-689DF649F22F}" destId="{122F8F6A-7A6D-450D-8D34-CBE3711EE3DE}" srcOrd="0" destOrd="2" presId="urn:microsoft.com/office/officeart/2005/8/layout/chevron2"/>
    <dgm:cxn modelId="{9EEB2179-E1A5-4C8D-A277-7E526E5F52B2}" type="presOf" srcId="{5536C881-CE89-4B8D-9FD5-39C285AF2435}" destId="{E47207AF-EA63-42A6-B751-0D3BCF7F84FD}" srcOrd="0" destOrd="0" presId="urn:microsoft.com/office/officeart/2005/8/layout/chevron2"/>
    <dgm:cxn modelId="{626B31BD-D72B-43F5-B9CA-BF3A4056A4F3}" type="presOf" srcId="{AAF8CFE8-EEEA-4BDE-81CD-ACEAD419D0E2}" destId="{15F1DDEE-6DFE-4D0D-9879-6F7F9BEF2EB7}" srcOrd="0" destOrd="0" presId="urn:microsoft.com/office/officeart/2005/8/layout/chevron2"/>
    <dgm:cxn modelId="{9A0F7748-322A-478D-A3C6-D073391B3D9D}" srcId="{8C3AB8AC-C227-4F46-9B4B-8501F9A73776}" destId="{E7AE7B4C-CE5A-46D4-9C80-2BC6DF3869A3}" srcOrd="1" destOrd="0" parTransId="{05CBADF6-49B2-4EA0-9236-EF899C2C41C9}" sibTransId="{651F0DBB-9A33-4928-B7B8-3F7E1103D1AF}"/>
    <dgm:cxn modelId="{674F2DFB-7826-4316-823E-8C2F113D7199}" type="presOf" srcId="{FCB6F672-8B80-43EF-9A7A-86BE88F393EC}" destId="{9754286C-3E6B-48A7-ADEE-C48F20C8F036}" srcOrd="0" destOrd="0" presId="urn:microsoft.com/office/officeart/2005/8/layout/chevron2"/>
    <dgm:cxn modelId="{DA49B219-3D81-45D7-8C50-933DFDA99A41}" type="presParOf" srcId="{15F1DDEE-6DFE-4D0D-9879-6F7F9BEF2EB7}" destId="{5C141D37-F364-4848-939B-835CF9685C31}" srcOrd="0" destOrd="0" presId="urn:microsoft.com/office/officeart/2005/8/layout/chevron2"/>
    <dgm:cxn modelId="{D5F76E8B-1531-437D-A69C-FD15800F181D}" type="presParOf" srcId="{5C141D37-F364-4848-939B-835CF9685C31}" destId="{8F590BA6-354E-4BBC-B0EA-87825785E40E}" srcOrd="0" destOrd="0" presId="urn:microsoft.com/office/officeart/2005/8/layout/chevron2"/>
    <dgm:cxn modelId="{08FE3B6F-4BD4-4381-B4A3-EF24DCA7DCB5}" type="presParOf" srcId="{5C141D37-F364-4848-939B-835CF9685C31}" destId="{AF47883F-69F6-4B57-A62E-429EA4FB152E}" srcOrd="1" destOrd="0" presId="urn:microsoft.com/office/officeart/2005/8/layout/chevron2"/>
    <dgm:cxn modelId="{BB488B96-59B1-4FA2-8514-18A15C4F208D}" type="presParOf" srcId="{15F1DDEE-6DFE-4D0D-9879-6F7F9BEF2EB7}" destId="{62217645-8D0B-4173-B09D-7F96CD109B50}" srcOrd="1" destOrd="0" presId="urn:microsoft.com/office/officeart/2005/8/layout/chevron2"/>
    <dgm:cxn modelId="{471B5433-EFDC-4E66-AEA3-D9A723A8E8E7}" type="presParOf" srcId="{15F1DDEE-6DFE-4D0D-9879-6F7F9BEF2EB7}" destId="{7F4937FC-1ADC-48DB-A425-FE4277EE9BCA}" srcOrd="2" destOrd="0" presId="urn:microsoft.com/office/officeart/2005/8/layout/chevron2"/>
    <dgm:cxn modelId="{A2AF6DF2-7818-4B0C-B2F2-AD17812A1D3A}" type="presParOf" srcId="{7F4937FC-1ADC-48DB-A425-FE4277EE9BCA}" destId="{9754286C-3E6B-48A7-ADEE-C48F20C8F036}" srcOrd="0" destOrd="0" presId="urn:microsoft.com/office/officeart/2005/8/layout/chevron2"/>
    <dgm:cxn modelId="{0663DFDF-53AF-4DAB-AC2E-7EE2B3025BDD}" type="presParOf" srcId="{7F4937FC-1ADC-48DB-A425-FE4277EE9BCA}" destId="{122F8F6A-7A6D-450D-8D34-CBE3711EE3DE}" srcOrd="1" destOrd="0" presId="urn:microsoft.com/office/officeart/2005/8/layout/chevron2"/>
    <dgm:cxn modelId="{C3EE7AED-C694-4AC9-8EE8-2FB227055680}" type="presParOf" srcId="{15F1DDEE-6DFE-4D0D-9879-6F7F9BEF2EB7}" destId="{70A2E79B-0F07-4AF7-80A6-9E085B73487B}" srcOrd="3" destOrd="0" presId="urn:microsoft.com/office/officeart/2005/8/layout/chevron2"/>
    <dgm:cxn modelId="{AF3D6A1D-1775-4B5A-9B00-7A93B8A74DA8}" type="presParOf" srcId="{15F1DDEE-6DFE-4D0D-9879-6F7F9BEF2EB7}" destId="{417B335A-74B1-4050-ACC9-194B40F0B6A4}" srcOrd="4" destOrd="0" presId="urn:microsoft.com/office/officeart/2005/8/layout/chevron2"/>
    <dgm:cxn modelId="{D442D1E9-C14A-468E-A351-C0D4573B2D40}" type="presParOf" srcId="{417B335A-74B1-4050-ACC9-194B40F0B6A4}" destId="{E47207AF-EA63-42A6-B751-0D3BCF7F84FD}" srcOrd="0" destOrd="0" presId="urn:microsoft.com/office/officeart/2005/8/layout/chevron2"/>
    <dgm:cxn modelId="{9AB6EE32-E592-4370-A262-B6B63C02A2A9}" type="presParOf" srcId="{417B335A-74B1-4050-ACC9-194B40F0B6A4}" destId="{FEBAA949-466C-4E30-A1FF-6D0D893A5B49}"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590BA6-354E-4BBC-B0EA-87825785E40E}">
      <dsp:nvSpPr>
        <dsp:cNvPr id="0" name=""/>
        <dsp:cNvSpPr/>
      </dsp:nvSpPr>
      <dsp:spPr>
        <a:xfrm rot="5400000">
          <a:off x="-225128" y="248152"/>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Social Recon</a:t>
          </a:r>
        </a:p>
      </dsp:txBody>
      <dsp:txXfrm rot="-5400000">
        <a:off x="1" y="548323"/>
        <a:ext cx="1050600" cy="450257"/>
      </dsp:txXfrm>
    </dsp:sp>
    <dsp:sp modelId="{AF47883F-69F6-4B57-A62E-429EA4FB152E}">
      <dsp:nvSpPr>
        <dsp:cNvPr id="0" name=""/>
        <dsp:cNvSpPr/>
      </dsp:nvSpPr>
      <dsp:spPr>
        <a:xfrm rot="5400000">
          <a:off x="3999921" y="-2947820"/>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Social network trawling</a:t>
          </a:r>
        </a:p>
        <a:p>
          <a:pPr marL="114300" lvl="1" indent="-114300" algn="l" defTabSz="622300">
            <a:lnSpc>
              <a:spcPct val="90000"/>
            </a:lnSpc>
            <a:spcBef>
              <a:spcPct val="0"/>
            </a:spcBef>
            <a:spcAft>
              <a:spcPct val="15000"/>
            </a:spcAft>
            <a:buChar char="•"/>
          </a:pPr>
          <a:r>
            <a:rPr lang="en-US" sz="1400" kern="1200" dirty="0"/>
            <a:t>Generate org lists; gather accessible company documents, website, partners, and make templates</a:t>
          </a:r>
        </a:p>
      </dsp:txBody>
      <dsp:txXfrm rot="-5400000">
        <a:off x="1050601" y="49123"/>
        <a:ext cx="6826576" cy="880311"/>
      </dsp:txXfrm>
    </dsp:sp>
    <dsp:sp modelId="{9754286C-3E6B-48A7-ADEE-C48F20C8F036}">
      <dsp:nvSpPr>
        <dsp:cNvPr id="0" name=""/>
        <dsp:cNvSpPr/>
      </dsp:nvSpPr>
      <dsp:spPr>
        <a:xfrm rot="5400000">
          <a:off x="-225128" y="1532099"/>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Enumerate technical protections</a:t>
          </a:r>
        </a:p>
      </dsp:txBody>
      <dsp:txXfrm rot="-5400000">
        <a:off x="1" y="1832270"/>
        <a:ext cx="1050600" cy="450257"/>
      </dsp:txXfrm>
    </dsp:sp>
    <dsp:sp modelId="{122F8F6A-7A6D-450D-8D34-CBE3711EE3DE}">
      <dsp:nvSpPr>
        <dsp:cNvPr id="0" name=""/>
        <dsp:cNvSpPr/>
      </dsp:nvSpPr>
      <dsp:spPr>
        <a:xfrm rot="5400000">
          <a:off x="3999921" y="-1642349"/>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Who is hosting the email infrastructure?</a:t>
          </a:r>
        </a:p>
        <a:p>
          <a:pPr marL="114300" lvl="1" indent="-114300" algn="l" defTabSz="622300">
            <a:lnSpc>
              <a:spcPct val="90000"/>
            </a:lnSpc>
            <a:spcBef>
              <a:spcPct val="0"/>
            </a:spcBef>
            <a:spcAft>
              <a:spcPct val="15000"/>
            </a:spcAft>
            <a:buChar char="•"/>
          </a:pPr>
          <a:r>
            <a:rPr lang="en-US" sz="1400" kern="1200" dirty="0"/>
            <a:t>What kind of attachments are allowed?</a:t>
          </a:r>
        </a:p>
        <a:p>
          <a:pPr marL="114300" lvl="1" indent="-114300" algn="l" defTabSz="622300">
            <a:lnSpc>
              <a:spcPct val="90000"/>
            </a:lnSpc>
            <a:spcBef>
              <a:spcPct val="0"/>
            </a:spcBef>
            <a:spcAft>
              <a:spcPct val="15000"/>
            </a:spcAft>
            <a:buChar char="•"/>
          </a:pPr>
          <a:r>
            <a:rPr lang="en-US" sz="1400" kern="1200" dirty="0"/>
            <a:t>Is there a sandbox in place?</a:t>
          </a:r>
        </a:p>
      </dsp:txBody>
      <dsp:txXfrm rot="-5400000">
        <a:off x="1050601" y="1354594"/>
        <a:ext cx="6826576" cy="880311"/>
      </dsp:txXfrm>
    </dsp:sp>
    <dsp:sp modelId="{E47207AF-EA63-42A6-B751-0D3BCF7F84FD}">
      <dsp:nvSpPr>
        <dsp:cNvPr id="0" name=""/>
        <dsp:cNvSpPr/>
      </dsp:nvSpPr>
      <dsp:spPr>
        <a:xfrm rot="5400000">
          <a:off x="-225128" y="2837570"/>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Execute phishing campaign</a:t>
          </a:r>
        </a:p>
      </dsp:txBody>
      <dsp:txXfrm rot="-5400000">
        <a:off x="1" y="3137741"/>
        <a:ext cx="1050600" cy="450257"/>
      </dsp:txXfrm>
    </dsp:sp>
    <dsp:sp modelId="{FEBAA949-466C-4E30-A1FF-6D0D893A5B49}">
      <dsp:nvSpPr>
        <dsp:cNvPr id="0" name=""/>
        <dsp:cNvSpPr/>
      </dsp:nvSpPr>
      <dsp:spPr>
        <a:xfrm rot="5400000">
          <a:off x="3999921" y="-336879"/>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Consider how to get people to execute your payload</a:t>
          </a:r>
        </a:p>
        <a:p>
          <a:pPr marL="114300" lvl="1" indent="-114300" algn="l" defTabSz="622300">
            <a:lnSpc>
              <a:spcPct val="90000"/>
            </a:lnSpc>
            <a:spcBef>
              <a:spcPct val="0"/>
            </a:spcBef>
            <a:spcAft>
              <a:spcPct val="15000"/>
            </a:spcAft>
            <a:buChar char="•"/>
          </a:pPr>
          <a:r>
            <a:rPr lang="en-US" sz="1400" kern="1200" dirty="0"/>
            <a:t>Consider how to get your payload past protections</a:t>
          </a:r>
        </a:p>
        <a:p>
          <a:pPr marL="228600" lvl="2" indent="-114300" algn="l" defTabSz="622300">
            <a:lnSpc>
              <a:spcPct val="90000"/>
            </a:lnSpc>
            <a:spcBef>
              <a:spcPct val="0"/>
            </a:spcBef>
            <a:spcAft>
              <a:spcPct val="15000"/>
            </a:spcAft>
            <a:buChar char="•"/>
          </a:pPr>
          <a:r>
            <a:rPr lang="en-US" sz="1400" kern="1200" dirty="0"/>
            <a:t>Sandboxing</a:t>
          </a:r>
        </a:p>
        <a:p>
          <a:pPr marL="228600" lvl="2" indent="-114300" algn="l" defTabSz="622300">
            <a:lnSpc>
              <a:spcPct val="90000"/>
            </a:lnSpc>
            <a:spcBef>
              <a:spcPct val="0"/>
            </a:spcBef>
            <a:spcAft>
              <a:spcPct val="15000"/>
            </a:spcAft>
            <a:buChar char="•"/>
          </a:pPr>
          <a:r>
            <a:rPr lang="en-US" sz="1400" kern="1200" dirty="0"/>
            <a:t>Anti-virus</a:t>
          </a:r>
        </a:p>
      </dsp:txBody>
      <dsp:txXfrm rot="-5400000">
        <a:off x="1050601" y="2660064"/>
        <a:ext cx="6826576" cy="88031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55554F-CC4C-7640-9DA4-066DC5D9BAD1}" type="datetimeFigureOut">
              <a:rPr lang="en-US" smtClean="0"/>
              <a:t>5/20/17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8CFA7A-83E1-EE4C-827D-0293D1D1C35B}" type="slidenum">
              <a:rPr lang="en-US" smtClean="0"/>
              <a:t>‹#›</a:t>
            </a:fld>
            <a:endParaRPr lang="en-US"/>
          </a:p>
        </p:txBody>
      </p:sp>
    </p:spTree>
    <p:extLst>
      <p:ext uri="{BB962C8B-B14F-4D97-AF65-F5344CB8AC3E}">
        <p14:creationId xmlns:p14="http://schemas.microsoft.com/office/powerpoint/2010/main" val="9807722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Red Team stories:</a:t>
            </a:r>
          </a:p>
          <a:p>
            <a:pPr marL="628650" lvl="1" indent="-171450">
              <a:buFont typeface="Arial" panose="020B0604020202020204" pitchFamily="34" charset="0"/>
              <a:buChar char="•"/>
            </a:pPr>
            <a:r>
              <a:rPr lang="en-US" dirty="0"/>
              <a:t>Discuss the importance</a:t>
            </a:r>
            <a:r>
              <a:rPr lang="en-US" baseline="0" dirty="0"/>
              <a:t> of OSINT</a:t>
            </a:r>
          </a:p>
          <a:p>
            <a:pPr marL="1085850" lvl="2" indent="-171450">
              <a:buFont typeface="Arial" panose="020B0604020202020204" pitchFamily="34" charset="0"/>
              <a:buChar char="•"/>
            </a:pPr>
            <a:r>
              <a:rPr lang="en-US" baseline="0" dirty="0" err="1"/>
              <a:t>Linkedin</a:t>
            </a:r>
            <a:r>
              <a:rPr lang="en-US" baseline="0" dirty="0"/>
              <a:t> enumeration</a:t>
            </a:r>
          </a:p>
          <a:p>
            <a:pPr marL="628650" lvl="1" indent="-171450">
              <a:buFont typeface="Arial" panose="020B0604020202020204" pitchFamily="34" charset="0"/>
              <a:buChar char="•"/>
            </a:pPr>
            <a:r>
              <a:rPr lang="en-US" baseline="0" dirty="0"/>
              <a:t>Discuss the “first phase of attack” – basically how you’ll never fling a packet using </a:t>
            </a:r>
            <a:r>
              <a:rPr lang="en-US" baseline="0" dirty="0" err="1"/>
              <a:t>soley</a:t>
            </a:r>
            <a:r>
              <a:rPr lang="en-US" baseline="0" dirty="0"/>
              <a:t> </a:t>
            </a:r>
            <a:r>
              <a:rPr lang="en-US" baseline="0" dirty="0" err="1"/>
              <a:t>osint</a:t>
            </a:r>
            <a:r>
              <a:rPr lang="en-US" baseline="0" dirty="0"/>
              <a:t> methods</a:t>
            </a:r>
          </a:p>
          <a:p>
            <a:pPr marL="628650" lvl="1" indent="-171450">
              <a:buFont typeface="Arial" panose="020B0604020202020204" pitchFamily="34" charset="0"/>
              <a:buChar char="•"/>
            </a:pPr>
            <a:r>
              <a:rPr lang="en-US" baseline="0" dirty="0"/>
              <a:t>Discuss google </a:t>
            </a:r>
            <a:r>
              <a:rPr lang="en-US" baseline="0" dirty="0" err="1"/>
              <a:t>dorking</a:t>
            </a:r>
            <a:r>
              <a:rPr lang="en-US" baseline="0" dirty="0"/>
              <a:t> and finding techniques credentials through information disclosure</a:t>
            </a:r>
          </a:p>
          <a:p>
            <a:pPr marL="628650" lvl="1" indent="-171450">
              <a:buFont typeface="Arial" panose="020B0604020202020204" pitchFamily="34" charset="0"/>
              <a:buChar char="•"/>
            </a:pPr>
            <a:r>
              <a:rPr lang="en-US" baseline="0" dirty="0"/>
              <a:t>Discuss ways of doing infrastructure enumeration, such as mapping ASNs to IP address space, using services like DNS dumpster, and manual enumeration of environments</a:t>
            </a:r>
          </a:p>
          <a:p>
            <a:pPr marL="1085850" lvl="2" indent="-171450">
              <a:buFont typeface="Arial" panose="020B0604020202020204" pitchFamily="34" charset="0"/>
              <a:buChar char="•"/>
            </a:pPr>
            <a:r>
              <a:rPr lang="en-US" baseline="0" dirty="0"/>
              <a:t>Think how a www domain could be stored on amazon, but the mail infrastructure is typically self hosted elsewhere</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4</a:t>
            </a:fld>
            <a:endParaRPr lang="en-US"/>
          </a:p>
        </p:txBody>
      </p:sp>
    </p:spTree>
    <p:extLst>
      <p:ext uri="{BB962C8B-B14F-4D97-AF65-F5344CB8AC3E}">
        <p14:creationId xmlns:p14="http://schemas.microsoft.com/office/powerpoint/2010/main" val="216667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Getting into a network typically</a:t>
            </a:r>
            <a:r>
              <a:rPr lang="en-US" baseline="0" dirty="0"/>
              <a:t> can be broken down into either phishing or technical exploitation</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6</a:t>
            </a:fld>
            <a:endParaRPr lang="en-US"/>
          </a:p>
        </p:txBody>
      </p:sp>
    </p:spTree>
    <p:extLst>
      <p:ext uri="{BB962C8B-B14F-4D97-AF65-F5344CB8AC3E}">
        <p14:creationId xmlns:p14="http://schemas.microsoft.com/office/powerpoint/2010/main" val="968574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8</a:t>
            </a:fld>
            <a:endParaRPr lang="en-US"/>
          </a:p>
        </p:txBody>
      </p:sp>
    </p:spTree>
    <p:extLst>
      <p:ext uri="{BB962C8B-B14F-4D97-AF65-F5344CB8AC3E}">
        <p14:creationId xmlns:p14="http://schemas.microsoft.com/office/powerpoint/2010/main" val="205469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you’d have a rootkit capable of hiding it’s</a:t>
            </a:r>
            <a:r>
              <a:rPr lang="en-US" baseline="0" dirty="0"/>
              <a:t> actions from the kernel, but we can’t all be government funded 1337 hax0r level programmers, so we have to rely on what we can do</a:t>
            </a:r>
          </a:p>
          <a:p>
            <a:endParaRPr lang="en-US" baseline="0" dirty="0"/>
          </a:p>
          <a:p>
            <a:r>
              <a:rPr lang="en-US" baseline="0" dirty="0"/>
              <a:t>Discuss in depth the concept of whitelisted c2:</a:t>
            </a:r>
          </a:p>
          <a:p>
            <a:pPr marL="171450" indent="-171450">
              <a:buFont typeface="Arial" panose="020B0604020202020204" pitchFamily="34" charset="0"/>
              <a:buChar char="•"/>
            </a:pPr>
            <a:r>
              <a:rPr lang="en-US" baseline="0" dirty="0"/>
              <a:t>Domain fronting to bypass external site whitelists</a:t>
            </a:r>
          </a:p>
          <a:p>
            <a:pPr marL="628650" lvl="1" indent="-171450">
              <a:buFont typeface="Arial" panose="020B0604020202020204" pitchFamily="34" charset="0"/>
              <a:buChar char="•"/>
            </a:pPr>
            <a:r>
              <a:rPr lang="en-US" baseline="0" dirty="0"/>
              <a:t>There’s a really good chance that every industry vertical is going to have at least 1 site that uses a CDN that is </a:t>
            </a:r>
            <a:r>
              <a:rPr lang="en-US" baseline="0" dirty="0" err="1"/>
              <a:t>suspectible</a:t>
            </a:r>
            <a:r>
              <a:rPr lang="en-US" baseline="0" dirty="0"/>
              <a:t> to domain fronting, so let’s use that0</a:t>
            </a:r>
          </a:p>
          <a:p>
            <a:pPr marL="628650" lvl="1" indent="-171450">
              <a:buFont typeface="Arial" panose="020B0604020202020204" pitchFamily="34" charset="0"/>
              <a:buChar char="•"/>
            </a:pPr>
            <a:r>
              <a:rPr lang="en-US" baseline="0" dirty="0"/>
              <a:t>You block one of those CDN domains, you run a really good chance of breaking a lot of the internet.</a:t>
            </a:r>
          </a:p>
          <a:p>
            <a:pPr marL="171450" lvl="0" indent="-171450">
              <a:buFont typeface="Arial" panose="020B0604020202020204" pitchFamily="34" charset="0"/>
              <a:buChar char="•"/>
            </a:pPr>
            <a:r>
              <a:rPr lang="en-US" baseline="0" dirty="0"/>
              <a:t>Pivot based infrastructure</a:t>
            </a:r>
          </a:p>
          <a:p>
            <a:pPr marL="628650" lvl="1" indent="-171450">
              <a:buFont typeface="Arial" panose="020B0604020202020204" pitchFamily="34" charset="0"/>
              <a:buChar char="•"/>
            </a:pPr>
            <a:r>
              <a:rPr lang="en-US" baseline="0" dirty="0"/>
              <a:t>Discuss the concept of there being computers that are allowed to talk to the internet, and there’s ones that aren’t. Even if all of the computers can talk to the internet, it just looks weird. So, only have servers that can/should be normally communicating to the internet, be the ones reaching out. Use other methods of internal pivoting, most common being either ICMP tunnels or SMB named pipes, to do east/west communications</a:t>
            </a:r>
          </a:p>
          <a:p>
            <a:pPr marL="628650" lvl="1" indent="-171450">
              <a:buFont typeface="Arial" panose="020B0604020202020204" pitchFamily="34" charset="0"/>
              <a:buChar char="•"/>
            </a:pPr>
            <a:r>
              <a:rPr lang="en-US" baseline="0" dirty="0"/>
              <a:t>Have kill times for your payloads</a:t>
            </a:r>
          </a:p>
          <a:p>
            <a:pPr marL="1085850" lvl="2" indent="-171450">
              <a:buFont typeface="Arial" panose="020B0604020202020204" pitchFamily="34" charset="0"/>
              <a:buChar char="•"/>
            </a:pPr>
            <a:r>
              <a:rPr lang="en-US" baseline="0" dirty="0"/>
              <a:t>This has hurt many an apt group. If I’m in Russia, it looks strange when the server or workstation in America is seeing a lot of activity at 2am. Baselining goes both way</a:t>
            </a:r>
          </a:p>
          <a:p>
            <a:pPr marL="171450" lvl="0" indent="-171450">
              <a:buFont typeface="Arial" panose="020B0604020202020204" pitchFamily="34" charset="0"/>
              <a:buChar char="•"/>
            </a:pPr>
            <a:endParaRPr lang="en-US" baseline="0" dirty="0"/>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9</a:t>
            </a:fld>
            <a:endParaRPr lang="en-US"/>
          </a:p>
        </p:txBody>
      </p:sp>
    </p:spTree>
    <p:extLst>
      <p:ext uri="{BB962C8B-B14F-4D97-AF65-F5344CB8AC3E}">
        <p14:creationId xmlns:p14="http://schemas.microsoft.com/office/powerpoint/2010/main" val="1597046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10</a:t>
            </a:fld>
            <a:endParaRPr lang="en-US"/>
          </a:p>
        </p:txBody>
      </p:sp>
    </p:spTree>
    <p:extLst>
      <p:ext uri="{BB962C8B-B14F-4D97-AF65-F5344CB8AC3E}">
        <p14:creationId xmlns:p14="http://schemas.microsoft.com/office/powerpoint/2010/main" val="3434509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scraping discuss scraping tools such as </a:t>
            </a:r>
            <a:r>
              <a:rPr lang="en-US" dirty="0" err="1"/>
              <a:t>Mimikatz</a:t>
            </a:r>
            <a:r>
              <a:rPr lang="en-US" dirty="0"/>
              <a:t> and </a:t>
            </a:r>
            <a:r>
              <a:rPr lang="en-US" dirty="0" err="1"/>
              <a:t>mimikittenz</a:t>
            </a:r>
            <a:r>
              <a:rPr lang="en-US" baseline="0" dirty="0"/>
              <a:t> that allow you to capture credentials</a:t>
            </a:r>
          </a:p>
          <a:p>
            <a:endParaRPr lang="en-US" baseline="0" dirty="0"/>
          </a:p>
          <a:p>
            <a:r>
              <a:rPr lang="en-US" baseline="0" dirty="0"/>
              <a:t>On messing with bytes:</a:t>
            </a:r>
          </a:p>
          <a:p>
            <a:r>
              <a:rPr lang="en-US" baseline="0" dirty="0"/>
              <a:t>	* I typically like to have a set of bytes either</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11</a:t>
            </a:fld>
            <a:endParaRPr lang="en-US"/>
          </a:p>
        </p:txBody>
      </p:sp>
    </p:spTree>
    <p:extLst>
      <p:ext uri="{BB962C8B-B14F-4D97-AF65-F5344CB8AC3E}">
        <p14:creationId xmlns:p14="http://schemas.microsoft.com/office/powerpoint/2010/main" val="373872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Sysadmin emulation:</a:t>
            </a:r>
          </a:p>
          <a:p>
            <a:r>
              <a:rPr lang="en-US" dirty="0"/>
              <a:t>	* Watch and</a:t>
            </a:r>
            <a:r>
              <a:rPr lang="en-US" baseline="0" dirty="0"/>
              <a:t> observe before you do anything as an attacker. The worst thing you can do is something that is suspicious. What sysadmins go where? What times do they normally operate? How to they operate? Etc. Emulate this. UBA goes both ways</a:t>
            </a:r>
          </a:p>
          <a:p>
            <a:endParaRPr lang="en-US" baseline="0" dirty="0"/>
          </a:p>
          <a:p>
            <a:r>
              <a:rPr lang="en-US" baseline="0" dirty="0"/>
              <a:t>Advanced recon?</a:t>
            </a:r>
          </a:p>
          <a:p>
            <a:endParaRPr lang="en-US" baseline="0" dirty="0"/>
          </a:p>
          <a:p>
            <a:r>
              <a:rPr lang="en-US" baseline="0" dirty="0"/>
              <a:t>Usage of </a:t>
            </a:r>
            <a:r>
              <a:rPr lang="en-US" baseline="0" dirty="0" err="1"/>
              <a:t>wmi</a:t>
            </a:r>
            <a:r>
              <a:rPr lang="en-US" baseline="0" dirty="0"/>
              <a:t> and </a:t>
            </a:r>
            <a:r>
              <a:rPr lang="en-US" baseline="0" dirty="0" err="1"/>
              <a:t>winrm</a:t>
            </a:r>
            <a:r>
              <a:rPr lang="en-US" baseline="0" dirty="0"/>
              <a:t> for remote machine interactions</a:t>
            </a:r>
          </a:p>
        </p:txBody>
      </p:sp>
      <p:sp>
        <p:nvSpPr>
          <p:cNvPr id="4" name="Slide Number Placeholder 3"/>
          <p:cNvSpPr>
            <a:spLocks noGrp="1"/>
          </p:cNvSpPr>
          <p:nvPr>
            <p:ph type="sldNum" sz="quarter" idx="10"/>
          </p:nvPr>
        </p:nvSpPr>
        <p:spPr/>
        <p:txBody>
          <a:bodyPr/>
          <a:lstStyle/>
          <a:p>
            <a:fld id="{F28CFA7A-83E1-EE4C-827D-0293D1D1C35B}" type="slidenum">
              <a:rPr lang="en-US" smtClean="0"/>
              <a:t>13</a:t>
            </a:fld>
            <a:endParaRPr lang="en-US"/>
          </a:p>
        </p:txBody>
      </p:sp>
    </p:spTree>
    <p:extLst>
      <p:ext uri="{BB962C8B-B14F-4D97-AF65-F5344CB8AC3E}">
        <p14:creationId xmlns:p14="http://schemas.microsoft.com/office/powerpoint/2010/main" val="396851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14</a:t>
            </a:fld>
            <a:endParaRPr lang="en-US"/>
          </a:p>
        </p:txBody>
      </p:sp>
    </p:spTree>
    <p:extLst>
      <p:ext uri="{BB962C8B-B14F-4D97-AF65-F5344CB8AC3E}">
        <p14:creationId xmlns:p14="http://schemas.microsoft.com/office/powerpoint/2010/main" val="8703992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2" cstate="print"/>
          <a:srcRect t="33333"/>
          <a:stretch>
            <a:fillRect/>
          </a:stretch>
        </p:blipFill>
        <p:spPr>
          <a:xfrm>
            <a:off x="0" y="0"/>
            <a:ext cx="9144000" cy="4572000"/>
          </a:xfrm>
          <a:prstGeom prst="rect">
            <a:avLst/>
          </a:prstGeom>
        </p:spPr>
      </p:pic>
      <p:sp>
        <p:nvSpPr>
          <p:cNvPr id="4" name="Date Placeholder 3"/>
          <p:cNvSpPr>
            <a:spLocks noGrp="1"/>
          </p:cNvSpPr>
          <p:nvPr>
            <p:ph type="dt" sz="half" idx="10"/>
          </p:nvPr>
        </p:nvSpPr>
        <p:spPr/>
        <p:txBody>
          <a:bodyPr/>
          <a:lstStyle/>
          <a:p>
            <a:fld id="{2233D26B-DFC2-4248-8ED0-AD3E108CBDD7}" type="datetime1">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
        <p:nvSpPr>
          <p:cNvPr id="3" name="Subtitle 2"/>
          <p:cNvSpPr>
            <a:spLocks noGrp="1"/>
          </p:cNvSpPr>
          <p:nvPr>
            <p:ph type="subTitle" idx="1"/>
          </p:nvPr>
        </p:nvSpPr>
        <p:spPr>
          <a:xfrm>
            <a:off x="1219200" y="3886200"/>
            <a:ext cx="6400800" cy="1752600"/>
          </a:xfrm>
        </p:spPr>
        <p:txBody>
          <a:bodyPr>
            <a:normAutofit/>
          </a:bodyPr>
          <a:lstStyle>
            <a:lvl1pPr marL="0" indent="0" algn="ctr">
              <a:buNone/>
              <a:defRPr sz="17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 name="Title 1"/>
          <p:cNvSpPr>
            <a:spLocks noGrp="1"/>
          </p:cNvSpPr>
          <p:nvPr>
            <p:ph type="ctrTitle"/>
          </p:nvPr>
        </p:nvSpPr>
        <p:spPr>
          <a:xfrm>
            <a:off x="685800" y="2007888"/>
            <a:ext cx="7772400" cy="1470025"/>
          </a:xfrm>
        </p:spPr>
        <p:txBody>
          <a:bodyPr/>
          <a:lstStyle>
            <a:lvl1pPr algn="ctr">
              <a:defRPr sz="3200"/>
            </a:lvl1p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4C003-38E8-486A-9BFD-47E55D87241C}" type="datetime1">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59EAA3-934B-41DB-B3B1-806F4BE5CC37}" type="datetime1">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8F97F932-D99A-4087-BFB1-EA42FAFC8D2C}" type="datetime1">
              <a:rPr lang="en-US" smtClean="0"/>
              <a:pPr/>
              <a:t>5/20/17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
        <p:nvSpPr>
          <p:cNvPr id="8" name="Content Placeholder 7"/>
          <p:cNvSpPr>
            <a:spLocks noGrp="1"/>
          </p:cNvSpPr>
          <p:nvPr>
            <p:ph sz="quarter" idx="13"/>
          </p:nvPr>
        </p:nvSpPr>
        <p:spPr>
          <a:xfrm>
            <a:off x="609600" y="1600200"/>
            <a:ext cx="79248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4962525"/>
            <a:ext cx="7885113" cy="1362075"/>
          </a:xfrm>
        </p:spPr>
        <p:txBody>
          <a:bodyPr anchor="t"/>
          <a:lstStyle>
            <a:lvl1pPr algn="l">
              <a:defRPr sz="3200" b="0" i="0" cap="all" baseline="0"/>
            </a:lvl1pPr>
          </a:lstStyle>
          <a:p>
            <a:r>
              <a:rPr lang="en-US"/>
              <a:t>Click to edit Master title style</a:t>
            </a:r>
            <a:endParaRPr lang="en-US" dirty="0"/>
          </a:p>
        </p:txBody>
      </p:sp>
      <p:sp>
        <p:nvSpPr>
          <p:cNvPr id="3" name="Text Placeholder 2"/>
          <p:cNvSpPr>
            <a:spLocks noGrp="1"/>
          </p:cNvSpPr>
          <p:nvPr>
            <p:ph type="body" idx="1"/>
          </p:nvPr>
        </p:nvSpPr>
        <p:spPr>
          <a:xfrm>
            <a:off x="609600" y="3462338"/>
            <a:ext cx="7885113" cy="1500187"/>
          </a:xfrm>
        </p:spPr>
        <p:txBody>
          <a:bodyPr anchor="b">
            <a:normAutofit/>
          </a:bodyPr>
          <a:lstStyle>
            <a:lvl1pPr marL="0" indent="0">
              <a:buNone/>
              <a:defRPr sz="170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C96367-2F2B-4F6E-ACF4-15FA13738E10}" type="datetime1">
              <a:rPr lang="en-US" smtClean="0"/>
              <a:pPr/>
              <a:t>5/20/17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1523C92-45F4-4C30-810D-4886C1BA696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Content Placeholder 10"/>
          <p:cNvSpPr>
            <a:spLocks noGrp="1"/>
          </p:cNvSpPr>
          <p:nvPr>
            <p:ph sz="quarter" idx="13"/>
          </p:nvPr>
        </p:nvSpPr>
        <p:spPr>
          <a:xfrm>
            <a:off x="609600" y="1600200"/>
            <a:ext cx="3733800" cy="4114800"/>
          </a:xfrm>
        </p:spPr>
        <p:txBody>
          <a:bodyPr/>
          <a:lstStyle>
            <a:lvl5pPr>
              <a:defRPr/>
            </a:lvl5pPr>
            <a:lvl6pPr>
              <a:buClr>
                <a:schemeClr val="tx2"/>
              </a:buClr>
              <a:buFont typeface="Arial" pitchFamily="34" charset="0"/>
              <a:buChar char="•"/>
              <a:defRPr/>
            </a:lvl6pPr>
            <a:lvl7pPr>
              <a:buClr>
                <a:schemeClr val="tx2"/>
              </a:buClr>
              <a:buFont typeface="Arial" pitchFamily="34" charset="0"/>
              <a:buChar char="•"/>
              <a:defRPr/>
            </a:lvl7pPr>
            <a:lvl8pPr>
              <a:buClr>
                <a:schemeClr val="tx2"/>
              </a:buClr>
              <a:buFont typeface="Arial" pitchFamily="34" charset="0"/>
              <a:buChar char="•"/>
              <a:defRPr/>
            </a:lvl8pPr>
            <a:lvl9pPr>
              <a:buClr>
                <a:schemeClr val="tx2"/>
              </a:buCl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800600" y="1600200"/>
            <a:ext cx="3733800" cy="41148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5" name="Date Placeholder 4"/>
          <p:cNvSpPr>
            <a:spLocks noGrp="1"/>
          </p:cNvSpPr>
          <p:nvPr>
            <p:ph type="dt" sz="half" idx="10"/>
          </p:nvPr>
        </p:nvSpPr>
        <p:spPr/>
        <p:txBody>
          <a:bodyPr/>
          <a:lstStyle/>
          <a:p>
            <a:fld id="{8FB3498D-21C7-408B-8EF5-5B55DEF0BFD5}" type="datetime1">
              <a:rPr lang="en-US" smtClean="0"/>
              <a:pPr/>
              <a:t>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Content Placeholder 12"/>
          <p:cNvSpPr>
            <a:spLocks noGrp="1"/>
          </p:cNvSpPr>
          <p:nvPr>
            <p:ph sz="quarter" idx="14"/>
          </p:nvPr>
        </p:nvSpPr>
        <p:spPr>
          <a:xfrm>
            <a:off x="4800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13"/>
          </p:nvPr>
        </p:nvSpPr>
        <p:spPr>
          <a:xfrm>
            <a:off x="609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09600" y="274638"/>
            <a:ext cx="79248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800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84DB246E-8FD1-42FF-94A4-E4133095C37A}" type="datetime1">
              <a:rPr lang="en-US" smtClean="0"/>
              <a:pPr/>
              <a:t>5/20/17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93939D4-B818-4372-B1EE-7CB6D5BBC74A}" type="datetime1">
              <a:rPr lang="en-US" smtClean="0"/>
              <a:pPr/>
              <a:t>5/20/17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35E438-4D0D-4834-B658-A90420491D98}" type="datetime1">
              <a:rPr lang="en-US" smtClean="0"/>
              <a:pPr/>
              <a:t>5/20/17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3962400" y="1447800"/>
            <a:ext cx="4648200" cy="426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12648" y="1447800"/>
            <a:ext cx="2971800" cy="1097280"/>
          </a:xfrm>
        </p:spPr>
        <p:txBody>
          <a:bodyPr anchor="b"/>
          <a:lstStyle>
            <a:lvl1pPr algn="l">
              <a:defRPr sz="1800" b="0" i="0" cap="none" baseline="0">
                <a:solidFill>
                  <a:schemeClr val="tx2"/>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612648" y="2547891"/>
            <a:ext cx="2971800" cy="3167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F8ADFA-7142-4015-85E6-1712F15FA709}" type="datetime1">
              <a:rPr lang="en-US" smtClean="0"/>
              <a:pPr/>
              <a:t>5/20/17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11" name="Picture 10" descr="horizon.png"/>
          <p:cNvPicPr>
            <a:picLocks noChangeAspect="1"/>
          </p:cNvPicPr>
          <p:nvPr/>
        </p:nvPicPr>
        <p:blipFill>
          <a:blip r:embed="rId2" cstate="print"/>
          <a:stretch>
            <a:fillRect/>
          </a:stretch>
        </p:blipFill>
        <p:spPr>
          <a:xfrm>
            <a:off x="0" y="0"/>
            <a:ext cx="9144000" cy="6858000"/>
          </a:xfrm>
          <a:prstGeom prst="rect">
            <a:avLst/>
          </a:prstGeom>
        </p:spPr>
      </p:pic>
      <p:sp>
        <p:nvSpPr>
          <p:cNvPr id="2" name="Title 1"/>
          <p:cNvSpPr>
            <a:spLocks noGrp="1"/>
          </p:cNvSpPr>
          <p:nvPr>
            <p:ph type="title"/>
          </p:nvPr>
        </p:nvSpPr>
        <p:spPr>
          <a:xfrm>
            <a:off x="609600" y="1447800"/>
            <a:ext cx="2971800" cy="1097280"/>
          </a:xfrm>
        </p:spPr>
        <p:txBody>
          <a:bodyPr anchor="b"/>
          <a:lstStyle>
            <a:lvl1pPr algn="l">
              <a:defRPr sz="1800" b="0" i="0" cap="none" baseline="0">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4657344" y="1447800"/>
            <a:ext cx="3419856" cy="3474720"/>
          </a:xfrm>
          <a:custGeom>
            <a:avLst/>
            <a:gdLst>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74450 w 3419856"/>
              <a:gd name="connsiteY9" fmla="*/ 3429000 h 3429000"/>
              <a:gd name="connsiteX10" fmla="*/ 21806 w 3419856"/>
              <a:gd name="connsiteY10" fmla="*/ 3407194 h 3429000"/>
              <a:gd name="connsiteX11" fmla="*/ 0 w 3419856"/>
              <a:gd name="connsiteY11" fmla="*/ 3354550 h 3429000"/>
              <a:gd name="connsiteX12" fmla="*/ 0 w 3419856"/>
              <a:gd name="connsiteY12" fmla="*/ 74450 h 3429000"/>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21806 w 3419856"/>
              <a:gd name="connsiteY9" fmla="*/ 3407194 h 3429000"/>
              <a:gd name="connsiteX10" fmla="*/ 0 w 3419856"/>
              <a:gd name="connsiteY10" fmla="*/ 3354550 h 3429000"/>
              <a:gd name="connsiteX11" fmla="*/ 0 w 3419856"/>
              <a:gd name="connsiteY11" fmla="*/ 74450 h 3429000"/>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8026"/>
              <a:gd name="connsiteY0" fmla="*/ 74450 h 3910007"/>
              <a:gd name="connsiteX1" fmla="*/ 21806 w 3968026"/>
              <a:gd name="connsiteY1" fmla="*/ 21806 h 3910007"/>
              <a:gd name="connsiteX2" fmla="*/ 74450 w 3968026"/>
              <a:gd name="connsiteY2" fmla="*/ 0 h 3910007"/>
              <a:gd name="connsiteX3" fmla="*/ 3345406 w 3968026"/>
              <a:gd name="connsiteY3" fmla="*/ 0 h 3910007"/>
              <a:gd name="connsiteX4" fmla="*/ 3398050 w 3968026"/>
              <a:gd name="connsiteY4" fmla="*/ 21806 h 3910007"/>
              <a:gd name="connsiteX5" fmla="*/ 3419856 w 3968026"/>
              <a:gd name="connsiteY5" fmla="*/ 74450 h 3910007"/>
              <a:gd name="connsiteX6" fmla="*/ 3419856 w 3968026"/>
              <a:gd name="connsiteY6" fmla="*/ 3354550 h 3910007"/>
              <a:gd name="connsiteX7" fmla="*/ 3398050 w 3968026"/>
              <a:gd name="connsiteY7" fmla="*/ 3407194 h 3910007"/>
              <a:gd name="connsiteX8" fmla="*/ 0 w 3968026"/>
              <a:gd name="connsiteY8" fmla="*/ 3354550 h 3910007"/>
              <a:gd name="connsiteX9" fmla="*/ 0 w 3968026"/>
              <a:gd name="connsiteY9" fmla="*/ 74450 h 3910007"/>
              <a:gd name="connsiteX0" fmla="*/ 0 w 3419856"/>
              <a:gd name="connsiteY0" fmla="*/ 74450 h 3901233"/>
              <a:gd name="connsiteX1" fmla="*/ 21806 w 3419856"/>
              <a:gd name="connsiteY1" fmla="*/ 21806 h 3901233"/>
              <a:gd name="connsiteX2" fmla="*/ 74450 w 3419856"/>
              <a:gd name="connsiteY2" fmla="*/ 0 h 3901233"/>
              <a:gd name="connsiteX3" fmla="*/ 3345406 w 3419856"/>
              <a:gd name="connsiteY3" fmla="*/ 0 h 3901233"/>
              <a:gd name="connsiteX4" fmla="*/ 3398050 w 3419856"/>
              <a:gd name="connsiteY4" fmla="*/ 21806 h 3901233"/>
              <a:gd name="connsiteX5" fmla="*/ 3419856 w 3419856"/>
              <a:gd name="connsiteY5" fmla="*/ 74450 h 3901233"/>
              <a:gd name="connsiteX6" fmla="*/ 3419856 w 3419856"/>
              <a:gd name="connsiteY6" fmla="*/ 3354550 h 3901233"/>
              <a:gd name="connsiteX7" fmla="*/ 0 w 3419856"/>
              <a:gd name="connsiteY7" fmla="*/ 3354550 h 3901233"/>
              <a:gd name="connsiteX8" fmla="*/ 0 w 3419856"/>
              <a:gd name="connsiteY8" fmla="*/ 74450 h 3901233"/>
              <a:gd name="connsiteX0" fmla="*/ 0 w 3419856"/>
              <a:gd name="connsiteY0" fmla="*/ 74450 h 3354550"/>
              <a:gd name="connsiteX1" fmla="*/ 21806 w 3419856"/>
              <a:gd name="connsiteY1" fmla="*/ 21806 h 3354550"/>
              <a:gd name="connsiteX2" fmla="*/ 74450 w 3419856"/>
              <a:gd name="connsiteY2" fmla="*/ 0 h 3354550"/>
              <a:gd name="connsiteX3" fmla="*/ 3345406 w 3419856"/>
              <a:gd name="connsiteY3" fmla="*/ 0 h 3354550"/>
              <a:gd name="connsiteX4" fmla="*/ 3398050 w 3419856"/>
              <a:gd name="connsiteY4" fmla="*/ 21806 h 3354550"/>
              <a:gd name="connsiteX5" fmla="*/ 3419856 w 3419856"/>
              <a:gd name="connsiteY5" fmla="*/ 74450 h 3354550"/>
              <a:gd name="connsiteX6" fmla="*/ 3419856 w 3419856"/>
              <a:gd name="connsiteY6" fmla="*/ 3354550 h 3354550"/>
              <a:gd name="connsiteX7" fmla="*/ 0 w 3419856"/>
              <a:gd name="connsiteY7" fmla="*/ 3354550 h 3354550"/>
              <a:gd name="connsiteX8" fmla="*/ 0 w 3419856"/>
              <a:gd name="connsiteY8" fmla="*/ 74450 h 33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856" h="3354550">
                <a:moveTo>
                  <a:pt x="0" y="74450"/>
                </a:moveTo>
                <a:cubicBezTo>
                  <a:pt x="0" y="54705"/>
                  <a:pt x="7844" y="35768"/>
                  <a:pt x="21806" y="21806"/>
                </a:cubicBezTo>
                <a:cubicBezTo>
                  <a:pt x="35768" y="7844"/>
                  <a:pt x="54705" y="0"/>
                  <a:pt x="74450" y="0"/>
                </a:cubicBezTo>
                <a:lnTo>
                  <a:pt x="3345406" y="0"/>
                </a:lnTo>
                <a:cubicBezTo>
                  <a:pt x="3365151" y="0"/>
                  <a:pt x="3384088" y="7844"/>
                  <a:pt x="3398050" y="21806"/>
                </a:cubicBezTo>
                <a:cubicBezTo>
                  <a:pt x="3412012" y="35768"/>
                  <a:pt x="3419856" y="54705"/>
                  <a:pt x="3419856" y="74450"/>
                </a:cubicBezTo>
                <a:lnTo>
                  <a:pt x="3419856" y="3354550"/>
                </a:lnTo>
                <a:lnTo>
                  <a:pt x="0" y="3354550"/>
                </a:lnTo>
                <a:lnTo>
                  <a:pt x="0" y="74450"/>
                </a:lnTo>
                <a:close/>
              </a:path>
            </a:pathLst>
          </a:custGeom>
        </p:spPr>
        <p:txBody>
          <a:bodyPr>
            <a:normAutofit/>
          </a:bodyPr>
          <a:lstStyle>
            <a:lvl1pPr marL="0" indent="0" algn="ctr">
              <a:buNone/>
              <a:defRPr sz="2000" baseline="0">
                <a:solidFill>
                  <a:schemeClr val="tx1">
                    <a:lumMod val="6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09600" y="2547890"/>
            <a:ext cx="2971800" cy="2405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4A581E0-D653-4D78-A48F-41D80498BC7E}" type="datetime1">
              <a:rPr lang="en-US" smtClean="0"/>
              <a:pPr/>
              <a:t>5/20/17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13" cstate="print"/>
          <a:stretch>
            <a:fillRect/>
          </a:stretch>
        </p:blipFill>
        <p:spPr>
          <a:xfrm>
            <a:off x="0" y="0"/>
            <a:ext cx="9144000" cy="6858000"/>
          </a:xfrm>
          <a:prstGeom prst="rect">
            <a:avLst/>
          </a:prstGeom>
        </p:spPr>
      </p:pic>
      <p:sp>
        <p:nvSpPr>
          <p:cNvPr id="2" name="Title Placeholder 1"/>
          <p:cNvSpPr>
            <a:spLocks noGrp="1"/>
          </p:cNvSpPr>
          <p:nvPr>
            <p:ph type="title"/>
          </p:nvPr>
        </p:nvSpPr>
        <p:spPr>
          <a:xfrm>
            <a:off x="609600" y="274638"/>
            <a:ext cx="7924800" cy="1143000"/>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609600" y="1600200"/>
            <a:ext cx="7924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15000" y="6356350"/>
            <a:ext cx="1524000" cy="365125"/>
          </a:xfrm>
          <a:prstGeom prst="rect">
            <a:avLst/>
          </a:prstGeom>
        </p:spPr>
        <p:txBody>
          <a:bodyPr vert="horz" lIns="91440" tIns="45720" rIns="91440" bIns="45720" rtlCol="0" anchor="ctr"/>
          <a:lstStyle>
            <a:lvl1pPr algn="r">
              <a:defRPr sz="1000" strike="noStrike" spc="60" baseline="0">
                <a:solidFill>
                  <a:schemeClr val="tx1"/>
                </a:solidFill>
              </a:defRPr>
            </a:lvl1pPr>
          </a:lstStyle>
          <a:p>
            <a:fld id="{8B3AFFF1-9C47-49F0-AE12-AF188F3F4E82}" type="datetime1">
              <a:rPr lang="en-US" smtClean="0"/>
              <a:pPr/>
              <a:t>5/20/17</a:t>
            </a:fld>
            <a:endParaRPr lang="en-US" dirty="0"/>
          </a:p>
        </p:txBody>
      </p:sp>
      <p:sp>
        <p:nvSpPr>
          <p:cNvPr id="5" name="Footer Placeholder 4"/>
          <p:cNvSpPr>
            <a:spLocks noGrp="1"/>
          </p:cNvSpPr>
          <p:nvPr>
            <p:ph type="ftr" sz="quarter" idx="3"/>
          </p:nvPr>
        </p:nvSpPr>
        <p:spPr>
          <a:xfrm>
            <a:off x="609600" y="6356350"/>
            <a:ext cx="2895600" cy="365125"/>
          </a:xfrm>
          <a:prstGeom prst="rect">
            <a:avLst/>
          </a:prstGeom>
        </p:spPr>
        <p:txBody>
          <a:bodyPr vert="horz" lIns="91440" tIns="45720" rIns="91440" bIns="45720" rtlCol="0" anchor="ctr"/>
          <a:lstStyle>
            <a:lvl1pPr algn="l">
              <a:defRPr sz="1000" cap="all" spc="60" baseline="0">
                <a:solidFill>
                  <a:schemeClr val="tx1"/>
                </a:solidFill>
              </a:defRPr>
            </a:lvl1pPr>
          </a:lstStyle>
          <a:p>
            <a:endParaRPr lang="en-US" dirty="0"/>
          </a:p>
        </p:txBody>
      </p:sp>
      <p:sp>
        <p:nvSpPr>
          <p:cNvPr id="6" name="Slide Number Placeholder 5"/>
          <p:cNvSpPr>
            <a:spLocks noGrp="1"/>
          </p:cNvSpPr>
          <p:nvPr>
            <p:ph type="sldNum" sz="quarter" idx="4"/>
          </p:nvPr>
        </p:nvSpPr>
        <p:spPr>
          <a:xfrm>
            <a:off x="7543800" y="6356350"/>
            <a:ext cx="990600" cy="365125"/>
          </a:xfrm>
          <a:prstGeom prst="rect">
            <a:avLst/>
          </a:prstGeom>
        </p:spPr>
        <p:txBody>
          <a:bodyPr vert="horz" lIns="91440" tIns="45720" rIns="91440" bIns="45720" rtlCol="0" anchor="ctr"/>
          <a:lstStyle>
            <a:lvl1pPr algn="r">
              <a:defRPr sz="1100" baseline="0">
                <a:solidFill>
                  <a:schemeClr val="tx1"/>
                </a:solidFill>
              </a:defRPr>
            </a:lvl1pPr>
          </a:lstStyle>
          <a:p>
            <a:fld id="{38237106-F2ED-405E-BC33-CC3CF426205F}"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4729" r:id="rId1"/>
    <p:sldLayoutId id="2147484730" r:id="rId2"/>
    <p:sldLayoutId id="2147484731" r:id="rId3"/>
    <p:sldLayoutId id="2147484732" r:id="rId4"/>
    <p:sldLayoutId id="2147484733" r:id="rId5"/>
    <p:sldLayoutId id="2147484734" r:id="rId6"/>
    <p:sldLayoutId id="2147484735" r:id="rId7"/>
    <p:sldLayoutId id="2147484736" r:id="rId8"/>
    <p:sldLayoutId id="2147484737" r:id="rId9"/>
    <p:sldLayoutId id="2147484738" r:id="rId10"/>
    <p:sldLayoutId id="2147484739" r:id="rId11"/>
  </p:sldLayoutIdLst>
  <p:hf sldNum="0" hdr="0" ftr="0" dt="0"/>
  <p:txStyles>
    <p:titleStyle>
      <a:lvl1pPr algn="l" defTabSz="914400" rtl="0" eaLnBrk="1" latinLnBrk="0" hangingPunct="1">
        <a:spcBef>
          <a:spcPct val="0"/>
        </a:spcBef>
        <a:buNone/>
        <a:defRPr sz="3000" kern="1200" cap="all" spc="5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a:bodyPr>
          <a:lstStyle/>
          <a:p>
            <a:endParaRPr lang="en-US" sz="2600" b="1" dirty="0"/>
          </a:p>
          <a:p>
            <a:r>
              <a:rPr lang="en-US" dirty="0"/>
              <a:t>Presented by:</a:t>
            </a:r>
          </a:p>
          <a:p>
            <a:r>
              <a:rPr lang="en-US" b="1" dirty="0"/>
              <a:t>Joe Partlow</a:t>
            </a:r>
            <a:r>
              <a:rPr lang="en-US" dirty="0"/>
              <a:t>, CTO, ReliaQuest</a:t>
            </a:r>
          </a:p>
          <a:p>
            <a:r>
              <a:rPr lang="en-US" b="1" dirty="0"/>
              <a:t>Jonathan </a:t>
            </a:r>
            <a:r>
              <a:rPr lang="en-US" b="1" dirty="0" err="1"/>
              <a:t>Echavarria</a:t>
            </a:r>
            <a:r>
              <a:rPr lang="en-US" dirty="0"/>
              <a:t>, Red Team Operator, ReliaQuest </a:t>
            </a:r>
          </a:p>
        </p:txBody>
      </p:sp>
      <p:sp>
        <p:nvSpPr>
          <p:cNvPr id="3" name="Title 2"/>
          <p:cNvSpPr>
            <a:spLocks noGrp="1"/>
          </p:cNvSpPr>
          <p:nvPr>
            <p:ph type="ctrTitle"/>
          </p:nvPr>
        </p:nvSpPr>
        <p:spPr>
          <a:xfrm>
            <a:off x="533400" y="2007888"/>
            <a:ext cx="7772400" cy="1470025"/>
          </a:xfrm>
        </p:spPr>
        <p:txBody>
          <a:bodyPr/>
          <a:lstStyle/>
          <a:p>
            <a:r>
              <a:rPr lang="en-US" dirty="0"/>
              <a:t>Interactive Incident response</a:t>
            </a:r>
            <a:br>
              <a:rPr lang="en-US" dirty="0"/>
            </a:br>
            <a:r>
              <a:rPr lang="en-US" dirty="0"/>
              <a:t/>
            </a:r>
            <a:br>
              <a:rPr lang="en-US" dirty="0"/>
            </a:br>
            <a:endParaRPr lang="en-US" dirty="0"/>
          </a:p>
        </p:txBody>
      </p:sp>
    </p:spTree>
    <p:extLst>
      <p:ext uri="{BB962C8B-B14F-4D97-AF65-F5344CB8AC3E}">
        <p14:creationId xmlns:p14="http://schemas.microsoft.com/office/powerpoint/2010/main" val="39913889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persistence</a:t>
            </a:r>
          </a:p>
        </p:txBody>
      </p:sp>
      <p:sp>
        <p:nvSpPr>
          <p:cNvPr id="3" name="Content Placeholder 2"/>
          <p:cNvSpPr>
            <a:spLocks noGrp="1"/>
          </p:cNvSpPr>
          <p:nvPr>
            <p:ph sz="quarter" idx="13"/>
          </p:nvPr>
        </p:nvSpPr>
        <p:spPr/>
        <p:txBody>
          <a:bodyPr/>
          <a:lstStyle/>
          <a:p>
            <a:r>
              <a:rPr lang="en-US" b="1" dirty="0"/>
              <a:t>Advanced Endpoint </a:t>
            </a:r>
            <a:r>
              <a:rPr lang="en-US" b="1" dirty="0" smtClean="0"/>
              <a:t>Protection such </a:t>
            </a:r>
            <a:r>
              <a:rPr lang="en-US" b="1" dirty="0"/>
              <a:t>as Carbon Black</a:t>
            </a:r>
          </a:p>
          <a:p>
            <a:pPr lvl="1"/>
            <a:r>
              <a:rPr lang="en-US" dirty="0" smtClean="0"/>
              <a:t>Create </a:t>
            </a:r>
            <a:r>
              <a:rPr lang="en-US" dirty="0" smtClean="0"/>
              <a:t>heuristic based </a:t>
            </a:r>
            <a:r>
              <a:rPr lang="en-US" dirty="0" err="1" smtClean="0"/>
              <a:t>watchlists</a:t>
            </a:r>
            <a:endParaRPr lang="en-US" dirty="0"/>
          </a:p>
          <a:p>
            <a:pPr lvl="1"/>
            <a:r>
              <a:rPr lang="en-US" dirty="0"/>
              <a:t>Rundll32.exe </a:t>
            </a:r>
            <a:r>
              <a:rPr lang="en-US" dirty="0" smtClean="0"/>
              <a:t>loading </a:t>
            </a:r>
            <a:r>
              <a:rPr lang="en-US" dirty="0"/>
              <a:t>aclayers.dll and </a:t>
            </a:r>
            <a:r>
              <a:rPr lang="en-US" dirty="0" err="1"/>
              <a:t>samcli.dll</a:t>
            </a:r>
            <a:r>
              <a:rPr lang="en-US" dirty="0"/>
              <a:t> (Hash dumping)</a:t>
            </a:r>
          </a:p>
          <a:p>
            <a:pPr lvl="1"/>
            <a:r>
              <a:rPr lang="en-US" dirty="0" err="1"/>
              <a:t>Powershell</a:t>
            </a:r>
            <a:r>
              <a:rPr lang="en-US" dirty="0"/>
              <a:t> execution with network connections</a:t>
            </a:r>
          </a:p>
          <a:p>
            <a:pPr lvl="1"/>
            <a:r>
              <a:rPr lang="en-US" dirty="0"/>
              <a:t>Specific </a:t>
            </a:r>
            <a:r>
              <a:rPr lang="en-US" dirty="0" err="1"/>
              <a:t>modloads</a:t>
            </a:r>
            <a:r>
              <a:rPr lang="en-US" dirty="0"/>
              <a:t> (</a:t>
            </a:r>
            <a:r>
              <a:rPr lang="en-US" dirty="0" err="1"/>
              <a:t>Mimikatz</a:t>
            </a:r>
            <a:r>
              <a:rPr lang="en-US" dirty="0"/>
              <a:t> in memory)</a:t>
            </a:r>
          </a:p>
          <a:p>
            <a:r>
              <a:rPr lang="en-US" b="1" dirty="0"/>
              <a:t>Internal Honeypots + </a:t>
            </a:r>
            <a:r>
              <a:rPr lang="en-US" b="1" dirty="0" err="1"/>
              <a:t>Fireeye</a:t>
            </a:r>
            <a:r>
              <a:rPr lang="en-US" b="1" dirty="0"/>
              <a:t> HX = blue team </a:t>
            </a:r>
            <a:r>
              <a:rPr lang="en-US" b="1" dirty="0" err="1"/>
              <a:t>lulz</a:t>
            </a:r>
            <a:endParaRPr lang="en-US" b="1" dirty="0"/>
          </a:p>
          <a:p>
            <a:r>
              <a:rPr lang="en-US" b="1" dirty="0"/>
              <a:t>East – west internal visibility (Security Onion </a:t>
            </a:r>
            <a:r>
              <a:rPr lang="en-US" b="1" dirty="0" smtClean="0"/>
              <a:t>NSM or internal </a:t>
            </a:r>
            <a:r>
              <a:rPr lang="en-US" b="1" dirty="0"/>
              <a:t>IDS)</a:t>
            </a:r>
          </a:p>
          <a:p>
            <a:endParaRPr lang="en-US" dirty="0"/>
          </a:p>
        </p:txBody>
      </p:sp>
    </p:spTree>
    <p:extLst>
      <p:ext uri="{BB962C8B-B14F-4D97-AF65-F5344CB8AC3E}">
        <p14:creationId xmlns:p14="http://schemas.microsoft.com/office/powerpoint/2010/main" val="274333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58895"/>
            <a:ext cx="7924800" cy="639161"/>
          </a:xfrm>
        </p:spPr>
        <p:txBody>
          <a:bodyPr/>
          <a:lstStyle/>
          <a:p>
            <a:r>
              <a:rPr lang="en-US" dirty="0"/>
              <a:t>Bypassing Host protection</a:t>
            </a:r>
          </a:p>
        </p:txBody>
      </p:sp>
      <p:sp>
        <p:nvSpPr>
          <p:cNvPr id="3" name="Content Placeholder 2"/>
          <p:cNvSpPr>
            <a:spLocks noGrp="1"/>
          </p:cNvSpPr>
          <p:nvPr>
            <p:ph sz="quarter" idx="13"/>
          </p:nvPr>
        </p:nvSpPr>
        <p:spPr>
          <a:xfrm>
            <a:off x="609600" y="1340708"/>
            <a:ext cx="7924800" cy="4114800"/>
          </a:xfrm>
        </p:spPr>
        <p:txBody>
          <a:bodyPr>
            <a:normAutofit fontScale="85000" lnSpcReduction="10000"/>
          </a:bodyPr>
          <a:lstStyle/>
          <a:p>
            <a:r>
              <a:rPr lang="en-US" b="1" dirty="0"/>
              <a:t>Injecting the host protection</a:t>
            </a:r>
          </a:p>
          <a:p>
            <a:pPr lvl="1"/>
            <a:r>
              <a:rPr lang="en-US" dirty="0"/>
              <a:t>Inject shellcode into the host protection</a:t>
            </a:r>
          </a:p>
          <a:p>
            <a:pPr lvl="1"/>
            <a:r>
              <a:rPr lang="en-US" dirty="0"/>
              <a:t>Inject unmanaged </a:t>
            </a:r>
            <a:r>
              <a:rPr lang="en-US" dirty="0" err="1"/>
              <a:t>powershell</a:t>
            </a:r>
            <a:r>
              <a:rPr lang="en-US" dirty="0"/>
              <a:t> processes into host protection</a:t>
            </a:r>
          </a:p>
          <a:p>
            <a:r>
              <a:rPr lang="en-US" b="1" dirty="0" err="1"/>
              <a:t>Reg</a:t>
            </a:r>
            <a:r>
              <a:rPr lang="en-US" b="1" dirty="0"/>
              <a:t> key with debugger</a:t>
            </a:r>
          </a:p>
          <a:p>
            <a:pPr lvl="1"/>
            <a:r>
              <a:rPr lang="en-US" dirty="0"/>
              <a:t>Image Execution Options</a:t>
            </a:r>
          </a:p>
          <a:p>
            <a:pPr lvl="2"/>
            <a:r>
              <a:rPr lang="en-US" dirty="0"/>
              <a:t>Prevent originating process from starting</a:t>
            </a:r>
          </a:p>
          <a:p>
            <a:r>
              <a:rPr lang="en-US" b="1" dirty="0"/>
              <a:t>Bypassing Execution whitelist</a:t>
            </a:r>
          </a:p>
          <a:p>
            <a:pPr lvl="1"/>
            <a:r>
              <a:rPr lang="en-US" dirty="0"/>
              <a:t>Cscript.exe to execute code</a:t>
            </a:r>
          </a:p>
          <a:p>
            <a:pPr lvl="2"/>
            <a:r>
              <a:rPr lang="en-US" dirty="0"/>
              <a:t>@</a:t>
            </a:r>
            <a:r>
              <a:rPr lang="en-US" dirty="0" err="1"/>
              <a:t>subTee</a:t>
            </a:r>
            <a:r>
              <a:rPr lang="en-US" dirty="0"/>
              <a:t> has discussed many ways to execute applications using Microsoft Signed binaries</a:t>
            </a:r>
          </a:p>
          <a:p>
            <a:pPr lvl="1"/>
            <a:r>
              <a:rPr lang="en-US" dirty="0"/>
              <a:t>Rundll32.exe to execute </a:t>
            </a:r>
            <a:r>
              <a:rPr lang="en-US" dirty="0" err="1"/>
              <a:t>dlls</a:t>
            </a:r>
            <a:endParaRPr lang="en-US" dirty="0"/>
          </a:p>
          <a:p>
            <a:r>
              <a:rPr lang="en-US" b="1" dirty="0"/>
              <a:t>In-memory execution &amp; scraping</a:t>
            </a:r>
          </a:p>
          <a:p>
            <a:r>
              <a:rPr lang="en-US" b="1" dirty="0"/>
              <a:t>Signature bypass for traditional </a:t>
            </a:r>
            <a:r>
              <a:rPr lang="en-US" b="1" dirty="0" err="1"/>
              <a:t>av</a:t>
            </a:r>
            <a:endParaRPr lang="en-US" b="1" dirty="0"/>
          </a:p>
          <a:p>
            <a:pPr lvl="1"/>
            <a:r>
              <a:rPr lang="en-US" dirty="0"/>
              <a:t>Base64(</a:t>
            </a:r>
            <a:r>
              <a:rPr lang="en-US" dirty="0" err="1"/>
              <a:t>gzip</a:t>
            </a:r>
            <a:r>
              <a:rPr lang="en-US" dirty="0"/>
              <a:t>()) vs just base64()</a:t>
            </a:r>
          </a:p>
          <a:p>
            <a:endParaRPr lang="en-US" dirty="0"/>
          </a:p>
        </p:txBody>
      </p:sp>
    </p:spTree>
    <p:extLst>
      <p:ext uri="{BB962C8B-B14F-4D97-AF65-F5344CB8AC3E}">
        <p14:creationId xmlns:p14="http://schemas.microsoft.com/office/powerpoint/2010/main" val="2133138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8" presetClass="entr" presetSubtype="12"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strips(downLeft)">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par>
                                <p:cTn id="28" presetID="6" presetClass="entr" presetSubtype="16"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circle(in)">
                                      <p:cBhvr>
                                        <p:cTn id="30" dur="20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randombar(horizontal)">
                                      <p:cBhvr>
                                        <p:cTn id="41" dur="500"/>
                                        <p:tgtEl>
                                          <p:spTgt spid="3">
                                            <p:txEl>
                                              <p:pRg st="7" end="7"/>
                                            </p:txEl>
                                          </p:spTgt>
                                        </p:tgtEl>
                                      </p:cBhvr>
                                    </p:animEffect>
                                  </p:childTnLst>
                                </p:cTn>
                              </p:par>
                              <p:par>
                                <p:cTn id="42" presetID="14" presetClass="entr" presetSubtype="10" fill="hold" nodeType="with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randombar(horizontal)">
                                      <p:cBhvr>
                                        <p:cTn id="44" dur="500"/>
                                        <p:tgtEl>
                                          <p:spTgt spid="3">
                                            <p:txEl>
                                              <p:pRg st="8" end="8"/>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p:tgtEl>
                                          <p:spTgt spid="3">
                                            <p:txEl>
                                              <p:pRg st="9" end="9"/>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p:tgtEl>
                                          <p:spTgt spid="3">
                                            <p:txEl>
                                              <p:pRg st="10" end="10"/>
                                            </p:txEl>
                                          </p:spTgt>
                                        </p:tgtEl>
                                        <p:attrNameLst>
                                          <p:attrName>ppt_y</p:attrName>
                                        </p:attrNameLst>
                                      </p:cBhvr>
                                      <p:tavLst>
                                        <p:tav tm="0">
                                          <p:val>
                                            <p:strVal val="#ppt_y+#ppt_h*1.125000"/>
                                          </p:val>
                                        </p:tav>
                                        <p:tav tm="100000">
                                          <p:val>
                                            <p:strVal val="#ppt_y"/>
                                          </p:val>
                                        </p:tav>
                                      </p:tavLst>
                                    </p:anim>
                                    <p:animEffect transition="in" filter="wipe(up)">
                                      <p:cBhvr>
                                        <p:cTn id="56" dur="500"/>
                                        <p:tgtEl>
                                          <p:spTgt spid="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Effect transition="in" filter="barn(inVertical)">
                                      <p:cBhvr>
                                        <p:cTn id="61" dur="500"/>
                                        <p:tgtEl>
                                          <p:spTgt spid="3">
                                            <p:txEl>
                                              <p:pRg st="11" end="11"/>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6" presetClass="entr" presetSubtype="21" fill="hold" nodeType="clickEffect">
                                  <p:stCondLst>
                                    <p:cond delay="0"/>
                                  </p:stCondLst>
                                  <p:childTnLst>
                                    <p:set>
                                      <p:cBhvr>
                                        <p:cTn id="65" dur="1" fill="hold">
                                          <p:stCondLst>
                                            <p:cond delay="0"/>
                                          </p:stCondLst>
                                        </p:cTn>
                                        <p:tgtEl>
                                          <p:spTgt spid="3">
                                            <p:txEl>
                                              <p:pRg st="12" end="12"/>
                                            </p:txEl>
                                          </p:spTgt>
                                        </p:tgtEl>
                                        <p:attrNameLst>
                                          <p:attrName>style.visibility</p:attrName>
                                        </p:attrNameLst>
                                      </p:cBhvr>
                                      <p:to>
                                        <p:strVal val="visible"/>
                                      </p:to>
                                    </p:set>
                                    <p:animEffect transition="in" filter="barn(inVertical)">
                                      <p:cBhvr>
                                        <p:cTn id="6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Stepping it up</a:t>
            </a:r>
          </a:p>
        </p:txBody>
      </p:sp>
      <p:sp>
        <p:nvSpPr>
          <p:cNvPr id="3" name="Content Placeholder 2"/>
          <p:cNvSpPr>
            <a:spLocks noGrp="1"/>
          </p:cNvSpPr>
          <p:nvPr>
            <p:ph sz="quarter" idx="13"/>
          </p:nvPr>
        </p:nvSpPr>
        <p:spPr/>
        <p:txBody>
          <a:bodyPr/>
          <a:lstStyle/>
          <a:p>
            <a:r>
              <a:rPr lang="en-US" b="1" dirty="0"/>
              <a:t>Advanced </a:t>
            </a:r>
            <a:r>
              <a:rPr lang="en-US" b="1" dirty="0" smtClean="0"/>
              <a:t>endpoint</a:t>
            </a:r>
            <a:r>
              <a:rPr lang="en-US" b="1" dirty="0" smtClean="0"/>
              <a:t> </a:t>
            </a:r>
            <a:r>
              <a:rPr lang="en-US" b="1" dirty="0" err="1"/>
              <a:t>watchlists</a:t>
            </a:r>
            <a:endParaRPr lang="en-US" b="1" dirty="0"/>
          </a:p>
          <a:p>
            <a:pPr lvl="1"/>
            <a:r>
              <a:rPr lang="en-US" dirty="0" err="1"/>
              <a:t>Powershell</a:t>
            </a:r>
            <a:r>
              <a:rPr lang="en-US" dirty="0"/>
              <a:t> execution with </a:t>
            </a:r>
            <a:r>
              <a:rPr lang="en-US" dirty="0" err="1"/>
              <a:t>EncodedCommand</a:t>
            </a:r>
            <a:r>
              <a:rPr lang="en-US" dirty="0"/>
              <a:t> or </a:t>
            </a:r>
            <a:r>
              <a:rPr lang="en-US" dirty="0" err="1"/>
              <a:t>ExecutionPolicy</a:t>
            </a:r>
            <a:endParaRPr lang="en-US" dirty="0"/>
          </a:p>
          <a:p>
            <a:pPr lvl="1"/>
            <a:r>
              <a:rPr lang="en-US" dirty="0"/>
              <a:t>Meterpreter sessions (</a:t>
            </a:r>
            <a:r>
              <a:rPr lang="en-US" dirty="0" err="1"/>
              <a:t>childproc</a:t>
            </a:r>
            <a:r>
              <a:rPr lang="en-US" dirty="0"/>
              <a:t> rundll32 and </a:t>
            </a:r>
            <a:r>
              <a:rPr lang="en-US" dirty="0" err="1"/>
              <a:t>digsig_result</a:t>
            </a:r>
            <a:r>
              <a:rPr lang="en-US" dirty="0"/>
              <a:t>=unsigned)</a:t>
            </a:r>
          </a:p>
          <a:p>
            <a:pPr lvl="1"/>
            <a:r>
              <a:rPr lang="en-US" dirty="0"/>
              <a:t>Detect when </a:t>
            </a:r>
            <a:r>
              <a:rPr lang="en-US" dirty="0" err="1"/>
              <a:t>wmiprvse.exe</a:t>
            </a:r>
            <a:r>
              <a:rPr lang="en-US" dirty="0"/>
              <a:t> executed by NETWORKSERVICE and spawns other process</a:t>
            </a:r>
          </a:p>
          <a:p>
            <a:r>
              <a:rPr lang="en-US" b="1" dirty="0"/>
              <a:t>User Behavior Analysis (UBA)</a:t>
            </a:r>
          </a:p>
          <a:p>
            <a:pPr lvl="1"/>
            <a:r>
              <a:rPr lang="en-US" dirty="0"/>
              <a:t>Start looking for admin behavior and intent</a:t>
            </a:r>
          </a:p>
          <a:p>
            <a:pPr lvl="1"/>
            <a:r>
              <a:rPr lang="en-US" dirty="0"/>
              <a:t>Predictive behavior monitoring – think Minority Report</a:t>
            </a:r>
          </a:p>
          <a:p>
            <a:r>
              <a:rPr lang="en-US" b="1" dirty="0"/>
              <a:t>Advanced Logging</a:t>
            </a:r>
          </a:p>
          <a:p>
            <a:pPr lvl="1"/>
            <a:r>
              <a:rPr lang="en-US" dirty="0" err="1"/>
              <a:t>Powershell</a:t>
            </a:r>
            <a:r>
              <a:rPr lang="en-US" dirty="0"/>
              <a:t> script-block logging</a:t>
            </a:r>
          </a:p>
          <a:p>
            <a:endParaRPr lang="en-US" dirty="0"/>
          </a:p>
        </p:txBody>
      </p:sp>
    </p:spTree>
    <p:extLst>
      <p:ext uri="{BB962C8B-B14F-4D97-AF65-F5344CB8AC3E}">
        <p14:creationId xmlns:p14="http://schemas.microsoft.com/office/powerpoint/2010/main" val="345804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heckerboard(across)">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5"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 calcmode="lin" valueType="num">
                                      <p:cBhvr>
                                        <p:cTn id="36" dur="1000" fill="hold"/>
                                        <p:tgtEl>
                                          <p:spTgt spid="3">
                                            <p:txEl>
                                              <p:pRg st="6" end="6"/>
                                            </p:txEl>
                                          </p:spTgt>
                                        </p:tgtEl>
                                        <p:attrNameLst>
                                          <p:attrName>ppt_w</p:attrName>
                                        </p:attrNameLst>
                                      </p:cBhvr>
                                      <p:tavLst>
                                        <p:tav tm="0">
                                          <p:val>
                                            <p:strVal val="#ppt_w*0.70"/>
                                          </p:val>
                                        </p:tav>
                                        <p:tav tm="100000">
                                          <p:val>
                                            <p:strVal val="#ppt_w"/>
                                          </p:val>
                                        </p:tav>
                                      </p:tavLst>
                                    </p:anim>
                                    <p:anim calcmode="lin" valueType="num">
                                      <p:cBhvr>
                                        <p:cTn id="37" dur="1000" fill="hold"/>
                                        <p:tgtEl>
                                          <p:spTgt spid="3">
                                            <p:txEl>
                                              <p:pRg st="6" end="6"/>
                                            </p:txEl>
                                          </p:spTgt>
                                        </p:tgtEl>
                                        <p:attrNameLst>
                                          <p:attrName>ppt_h</p:attrName>
                                        </p:attrNameLst>
                                      </p:cBhvr>
                                      <p:tavLst>
                                        <p:tav tm="0">
                                          <p:val>
                                            <p:strVal val="#ppt_h"/>
                                          </p:val>
                                        </p:tav>
                                        <p:tav tm="100000">
                                          <p:val>
                                            <p:strVal val="#ppt_h"/>
                                          </p:val>
                                        </p:tav>
                                      </p:tavLst>
                                    </p:anim>
                                    <p:animEffect transition="in" filter="fade">
                                      <p:cBhvr>
                                        <p:cTn id="38" dur="1000"/>
                                        <p:tgtEl>
                                          <p:spTgt spid="3">
                                            <p:txEl>
                                              <p:pRg st="6" end="6"/>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55" presetClass="entr" presetSubtype="0" fill="hold" nodeType="clickEffect">
                                  <p:stCondLst>
                                    <p:cond delay="0"/>
                                  </p:stCondLst>
                                  <p:childTnLst>
                                    <p:set>
                                      <p:cBhvr>
                                        <p:cTn id="42" dur="1" fill="hold">
                                          <p:stCondLst>
                                            <p:cond delay="0"/>
                                          </p:stCondLst>
                                        </p:cTn>
                                        <p:tgtEl>
                                          <p:spTgt spid="3">
                                            <p:txEl>
                                              <p:pRg st="7" end="7"/>
                                            </p:txEl>
                                          </p:spTgt>
                                        </p:tgtEl>
                                        <p:attrNameLst>
                                          <p:attrName>style.visibility</p:attrName>
                                        </p:attrNameLst>
                                      </p:cBhvr>
                                      <p:to>
                                        <p:strVal val="visible"/>
                                      </p:to>
                                    </p:set>
                                    <p:anim calcmode="lin" valueType="num">
                                      <p:cBhvr>
                                        <p:cTn id="43" dur="1000" fill="hold"/>
                                        <p:tgtEl>
                                          <p:spTgt spid="3">
                                            <p:txEl>
                                              <p:pRg st="7" end="7"/>
                                            </p:txEl>
                                          </p:spTgt>
                                        </p:tgtEl>
                                        <p:attrNameLst>
                                          <p:attrName>ppt_w</p:attrName>
                                        </p:attrNameLst>
                                      </p:cBhvr>
                                      <p:tavLst>
                                        <p:tav tm="0">
                                          <p:val>
                                            <p:strVal val="#ppt_w*0.70"/>
                                          </p:val>
                                        </p:tav>
                                        <p:tav tm="100000">
                                          <p:val>
                                            <p:strVal val="#ppt_w"/>
                                          </p:val>
                                        </p:tav>
                                      </p:tavLst>
                                    </p:anim>
                                    <p:anim calcmode="lin" valueType="num">
                                      <p:cBhvr>
                                        <p:cTn id="44" dur="1000" fill="hold"/>
                                        <p:tgtEl>
                                          <p:spTgt spid="3">
                                            <p:txEl>
                                              <p:pRg st="7" end="7"/>
                                            </p:txEl>
                                          </p:spTgt>
                                        </p:tgtEl>
                                        <p:attrNameLst>
                                          <p:attrName>ppt_h</p:attrName>
                                        </p:attrNameLst>
                                      </p:cBhvr>
                                      <p:tavLst>
                                        <p:tav tm="0">
                                          <p:val>
                                            <p:strVal val="#ppt_h"/>
                                          </p:val>
                                        </p:tav>
                                        <p:tav tm="100000">
                                          <p:val>
                                            <p:strVal val="#ppt_h"/>
                                          </p:val>
                                        </p:tav>
                                      </p:tavLst>
                                    </p:anim>
                                    <p:animEffect transition="in" filter="fade">
                                      <p:cBhvr>
                                        <p:cTn id="45" dur="1000"/>
                                        <p:tgtEl>
                                          <p:spTgt spid="3">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55" presetClass="entr" presetSubtype="0" fill="hold" nodeType="clickEffect">
                                  <p:stCondLst>
                                    <p:cond delay="0"/>
                                  </p:stCondLst>
                                  <p:childTnLst>
                                    <p:set>
                                      <p:cBhvr>
                                        <p:cTn id="49" dur="1" fill="hold">
                                          <p:stCondLst>
                                            <p:cond delay="0"/>
                                          </p:stCondLst>
                                        </p:cTn>
                                        <p:tgtEl>
                                          <p:spTgt spid="3">
                                            <p:txEl>
                                              <p:pRg st="8" end="8"/>
                                            </p:txEl>
                                          </p:spTgt>
                                        </p:tgtEl>
                                        <p:attrNameLst>
                                          <p:attrName>style.visibility</p:attrName>
                                        </p:attrNameLst>
                                      </p:cBhvr>
                                      <p:to>
                                        <p:strVal val="visible"/>
                                      </p:to>
                                    </p:set>
                                    <p:anim calcmode="lin" valueType="num">
                                      <p:cBhvr>
                                        <p:cTn id="50" dur="1000" fill="hold"/>
                                        <p:tgtEl>
                                          <p:spTgt spid="3">
                                            <p:txEl>
                                              <p:pRg st="8" end="8"/>
                                            </p:txEl>
                                          </p:spTgt>
                                        </p:tgtEl>
                                        <p:attrNameLst>
                                          <p:attrName>ppt_w</p:attrName>
                                        </p:attrNameLst>
                                      </p:cBhvr>
                                      <p:tavLst>
                                        <p:tav tm="0">
                                          <p:val>
                                            <p:strVal val="#ppt_w*0.70"/>
                                          </p:val>
                                        </p:tav>
                                        <p:tav tm="100000">
                                          <p:val>
                                            <p:strVal val="#ppt_w"/>
                                          </p:val>
                                        </p:tav>
                                      </p:tavLst>
                                    </p:anim>
                                    <p:anim calcmode="lin" valueType="num">
                                      <p:cBhvr>
                                        <p:cTn id="51" dur="1000" fill="hold"/>
                                        <p:tgtEl>
                                          <p:spTgt spid="3">
                                            <p:txEl>
                                              <p:pRg st="8" end="8"/>
                                            </p:txEl>
                                          </p:spTgt>
                                        </p:tgtEl>
                                        <p:attrNameLst>
                                          <p:attrName>ppt_h</p:attrName>
                                        </p:attrNameLst>
                                      </p:cBhvr>
                                      <p:tavLst>
                                        <p:tav tm="0">
                                          <p:val>
                                            <p:strVal val="#ppt_h"/>
                                          </p:val>
                                        </p:tav>
                                        <p:tav tm="100000">
                                          <p:val>
                                            <p:strVal val="#ppt_h"/>
                                          </p:val>
                                        </p:tav>
                                      </p:tavLst>
                                    </p:anim>
                                    <p:animEffect transition="in" filter="fade">
                                      <p:cBhvr>
                                        <p:cTn id="52" dur="10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9860"/>
            <a:ext cx="7924800" cy="1143000"/>
          </a:xfrm>
        </p:spPr>
        <p:txBody>
          <a:bodyPr/>
          <a:lstStyle/>
          <a:p>
            <a:r>
              <a:rPr lang="en-US" dirty="0"/>
              <a:t>Remote interactions </a:t>
            </a:r>
          </a:p>
        </p:txBody>
      </p:sp>
      <p:sp>
        <p:nvSpPr>
          <p:cNvPr id="3" name="Content Placeholder 2"/>
          <p:cNvSpPr>
            <a:spLocks noGrp="1"/>
          </p:cNvSpPr>
          <p:nvPr>
            <p:ph sz="quarter" idx="13"/>
          </p:nvPr>
        </p:nvSpPr>
        <p:spPr>
          <a:xfrm>
            <a:off x="609600" y="1353065"/>
            <a:ext cx="7924800" cy="4114800"/>
          </a:xfrm>
        </p:spPr>
        <p:txBody>
          <a:bodyPr/>
          <a:lstStyle/>
          <a:p>
            <a:r>
              <a:rPr lang="en-US" dirty="0"/>
              <a:t>No binaries</a:t>
            </a:r>
          </a:p>
          <a:p>
            <a:r>
              <a:rPr lang="en-US" dirty="0"/>
              <a:t>Sysadmin emulation</a:t>
            </a:r>
          </a:p>
          <a:p>
            <a:r>
              <a:rPr lang="en-US" dirty="0"/>
              <a:t>Advanced recon from inside the box</a:t>
            </a:r>
          </a:p>
          <a:p>
            <a:r>
              <a:rPr lang="en-US" dirty="0"/>
              <a:t>Service accounts, nobody knows what they are</a:t>
            </a:r>
          </a:p>
          <a:p>
            <a:endParaRPr lang="en-US" dirty="0"/>
          </a:p>
          <a:p>
            <a:pPr lvl="1"/>
            <a:endParaRPr lang="en-US" dirty="0"/>
          </a:p>
          <a:p>
            <a:endParaRPr lang="en-US" dirty="0"/>
          </a:p>
        </p:txBody>
      </p:sp>
      <p:pic>
        <p:nvPicPr>
          <p:cNvPr id="4" name="Picture 3"/>
          <p:cNvPicPr>
            <a:picLocks noChangeAspect="1"/>
          </p:cNvPicPr>
          <p:nvPr/>
        </p:nvPicPr>
        <p:blipFill>
          <a:blip r:embed="rId3"/>
          <a:stretch>
            <a:fillRect/>
          </a:stretch>
        </p:blipFill>
        <p:spPr>
          <a:xfrm>
            <a:off x="3661317" y="3214684"/>
            <a:ext cx="4873083" cy="2682878"/>
          </a:xfrm>
          <a:prstGeom prst="rect">
            <a:avLst/>
          </a:prstGeom>
        </p:spPr>
      </p:pic>
    </p:spTree>
    <p:extLst>
      <p:ext uri="{BB962C8B-B14F-4D97-AF65-F5344CB8AC3E}">
        <p14:creationId xmlns:p14="http://schemas.microsoft.com/office/powerpoint/2010/main" val="2099632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3"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4" dur="10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steps</a:t>
            </a:r>
          </a:p>
        </p:txBody>
      </p:sp>
      <p:sp>
        <p:nvSpPr>
          <p:cNvPr id="3" name="Content Placeholder 2"/>
          <p:cNvSpPr>
            <a:spLocks noGrp="1"/>
          </p:cNvSpPr>
          <p:nvPr>
            <p:ph sz="quarter" idx="13"/>
          </p:nvPr>
        </p:nvSpPr>
        <p:spPr>
          <a:xfrm>
            <a:off x="609600" y="1983259"/>
            <a:ext cx="7924800" cy="4114800"/>
          </a:xfrm>
        </p:spPr>
        <p:txBody>
          <a:bodyPr/>
          <a:lstStyle/>
          <a:p>
            <a:r>
              <a:rPr lang="en-US" b="1" dirty="0"/>
              <a:t>Defense – Assume breach</a:t>
            </a:r>
          </a:p>
          <a:p>
            <a:pPr lvl="1"/>
            <a:r>
              <a:rPr lang="en-US" dirty="0"/>
              <a:t>Hunt – manual and </a:t>
            </a:r>
            <a:r>
              <a:rPr lang="en-US" dirty="0" smtClean="0"/>
              <a:t>automated</a:t>
            </a:r>
          </a:p>
          <a:p>
            <a:pPr lvl="2"/>
            <a:r>
              <a:rPr lang="en-US" dirty="0" smtClean="0"/>
              <a:t>Known Good, Known Bad, WTF?!?!?!</a:t>
            </a:r>
            <a:endParaRPr lang="en-US" dirty="0"/>
          </a:p>
          <a:p>
            <a:pPr lvl="1"/>
            <a:r>
              <a:rPr lang="en-US" dirty="0"/>
              <a:t>Active Defense – ADHD, CB Live</a:t>
            </a:r>
          </a:p>
          <a:p>
            <a:r>
              <a:rPr lang="en-US" b="1" dirty="0"/>
              <a:t>Offense</a:t>
            </a:r>
          </a:p>
          <a:p>
            <a:pPr lvl="1"/>
            <a:r>
              <a:rPr lang="en-US" dirty="0" err="1"/>
              <a:t>Antiforensics</a:t>
            </a:r>
            <a:endParaRPr lang="en-US" dirty="0"/>
          </a:p>
          <a:p>
            <a:pPr lvl="2"/>
            <a:r>
              <a:rPr lang="en-US" dirty="0"/>
              <a:t>Asynchronous payloads</a:t>
            </a:r>
          </a:p>
          <a:p>
            <a:pPr lvl="2"/>
            <a:r>
              <a:rPr lang="en-US" dirty="0"/>
              <a:t>Domain fronting</a:t>
            </a:r>
          </a:p>
          <a:p>
            <a:pPr lvl="1"/>
            <a:r>
              <a:rPr lang="en-US" dirty="0"/>
              <a:t>Defense for offense</a:t>
            </a:r>
          </a:p>
          <a:p>
            <a:pPr lvl="1"/>
            <a:endParaRPr lang="en-US" dirty="0"/>
          </a:p>
          <a:p>
            <a:endParaRPr lang="en-US" dirty="0"/>
          </a:p>
        </p:txBody>
      </p:sp>
    </p:spTree>
    <p:extLst>
      <p:ext uri="{BB962C8B-B14F-4D97-AF65-F5344CB8AC3E}">
        <p14:creationId xmlns:p14="http://schemas.microsoft.com/office/powerpoint/2010/main" val="392155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2000"/>
                                        <p:tgtEl>
                                          <p:spTgt spid="3">
                                            <p:txEl>
                                              <p:pRg st="1" end="1"/>
                                            </p:txEl>
                                          </p:spTgt>
                                        </p:tgtEl>
                                      </p:cBhvr>
                                    </p:animEffect>
                                    <p:anim calcmode="lin" valueType="num">
                                      <p:cBhvr>
                                        <p:cTn id="15"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16"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2000"/>
                                        <p:tgtEl>
                                          <p:spTgt spid="3">
                                            <p:txEl>
                                              <p:pRg st="2" end="2"/>
                                            </p:txEl>
                                          </p:spTgt>
                                        </p:tgtEl>
                                      </p:cBhvr>
                                    </p:animEffect>
                                    <p:anim calcmode="lin" valueType="num">
                                      <p:cBhvr>
                                        <p:cTn id="22" dur="2000" fill="hold"/>
                                        <p:tgtEl>
                                          <p:spTgt spid="3">
                                            <p:txEl>
                                              <p:pRg st="2" end="2"/>
                                            </p:txEl>
                                          </p:spTgt>
                                        </p:tgtEl>
                                        <p:attrNameLst>
                                          <p:attrName>ppt_w</p:attrName>
                                        </p:attrNameLst>
                                      </p:cBhvr>
                                      <p:tavLst>
                                        <p:tav tm="0" fmla="#ppt_w*sin(2.5*pi*$)">
                                          <p:val>
                                            <p:fltVal val="0"/>
                                          </p:val>
                                        </p:tav>
                                        <p:tav tm="100000">
                                          <p:val>
                                            <p:fltVal val="1"/>
                                          </p:val>
                                        </p:tav>
                                      </p:tavLst>
                                    </p:anim>
                                    <p:anim calcmode="lin" valueType="num">
                                      <p:cBhvr>
                                        <p:cTn id="23" dur="2000" fill="hold"/>
                                        <p:tgtEl>
                                          <p:spTgt spid="3">
                                            <p:txEl>
                                              <p:pRg st="2" end="2"/>
                                            </p:txEl>
                                          </p:spTgt>
                                        </p:tgtEl>
                                        <p:attrNameLst>
                                          <p:attrName>ppt_h</p:attrName>
                                        </p:attrNameLst>
                                      </p:cBhvr>
                                      <p:tavLst>
                                        <p:tav tm="0">
                                          <p:val>
                                            <p:strVal val="#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12" presetClass="entr" presetSubtype="4" fill="hold"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 calcmode="lin" valueType="num">
                                      <p:cBhvr additive="base">
                                        <p:cTn id="28"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8" presetClass="entr" presetSubtype="12" fill="hold"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strips(downLeft)">
                                      <p:cBhvr>
                                        <p:cTn id="34" dur="500"/>
                                        <p:tgtEl>
                                          <p:spTgt spid="3">
                                            <p:txEl>
                                              <p:pRg st="4" end="4"/>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ntr" presetSubtype="16" fill="hold"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Effect transition="in" filter="circle(in)">
                                      <p:cBhvr>
                                        <p:cTn id="39" dur="2000"/>
                                        <p:tgtEl>
                                          <p:spTgt spid="3">
                                            <p:txEl>
                                              <p:pRg st="5" end="5"/>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4" presetClass="entr" presetSubtype="10" fill="hold" nodeType="click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animEffect transition="in" filter="randombar(horizontal)">
                                      <p:cBhvr>
                                        <p:cTn id="44" dur="500"/>
                                        <p:tgtEl>
                                          <p:spTgt spid="3">
                                            <p:txEl>
                                              <p:pRg st="6" end="6"/>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Effect transition="in" filter="randombar(horizontal)">
                                      <p:cBhvr>
                                        <p:cTn id="49" dur="500"/>
                                        <p:tgtEl>
                                          <p:spTgt spid="3">
                                            <p:txEl>
                                              <p:pRg st="7" end="7"/>
                                            </p:txEl>
                                          </p:spTgt>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4" fill="hold" nodeType="clickEffect">
                                  <p:stCondLst>
                                    <p:cond delay="0"/>
                                  </p:stCondLst>
                                  <p:childTnLst>
                                    <p:set>
                                      <p:cBhvr>
                                        <p:cTn id="53" dur="1" fill="hold">
                                          <p:stCondLst>
                                            <p:cond delay="0"/>
                                          </p:stCondLst>
                                        </p:cTn>
                                        <p:tgtEl>
                                          <p:spTgt spid="3">
                                            <p:txEl>
                                              <p:pRg st="8" end="8"/>
                                            </p:txEl>
                                          </p:spTgt>
                                        </p:tgtEl>
                                        <p:attrNameLst>
                                          <p:attrName>style.visibility</p:attrName>
                                        </p:attrNameLst>
                                      </p:cBhvr>
                                      <p:to>
                                        <p:strVal val="visible"/>
                                      </p:to>
                                    </p:set>
                                    <p:anim calcmode="lin" valueType="num">
                                      <p:cBhvr additive="base">
                                        <p:cTn id="54" dur="500"/>
                                        <p:tgtEl>
                                          <p:spTgt spid="3">
                                            <p:txEl>
                                              <p:pRg st="8" end="8"/>
                                            </p:txEl>
                                          </p:spTgt>
                                        </p:tgtEl>
                                        <p:attrNameLst>
                                          <p:attrName>ppt_y</p:attrName>
                                        </p:attrNameLst>
                                      </p:cBhvr>
                                      <p:tavLst>
                                        <p:tav tm="0">
                                          <p:val>
                                            <p:strVal val="#ppt_y+#ppt_h*1.125000"/>
                                          </p:val>
                                        </p:tav>
                                        <p:tav tm="100000">
                                          <p:val>
                                            <p:strVal val="#ppt_y"/>
                                          </p:val>
                                        </p:tav>
                                      </p:tavLst>
                                    </p:anim>
                                    <p:animEffect transition="in" filter="wipe(up)">
                                      <p:cBhvr>
                                        <p:cTn id="55"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Questions/IDEAS?</a:t>
            </a:r>
            <a:endParaRPr lang="en-US" dirty="0"/>
          </a:p>
        </p:txBody>
      </p:sp>
      <p:sp>
        <p:nvSpPr>
          <p:cNvPr id="3" name="Content Placeholder 2"/>
          <p:cNvSpPr>
            <a:spLocks noGrp="1"/>
          </p:cNvSpPr>
          <p:nvPr>
            <p:ph sz="quarter" idx="13"/>
          </p:nvPr>
        </p:nvSpPr>
        <p:spPr/>
        <p:txBody>
          <a:bodyPr/>
          <a:lstStyle/>
          <a:p>
            <a:endParaRPr lang="en-US" dirty="0"/>
          </a:p>
          <a:p>
            <a:r>
              <a:rPr lang="en-US" dirty="0"/>
              <a:t>Joe Partlow - </a:t>
            </a:r>
            <a:r>
              <a:rPr lang="en-US" b="1" dirty="0"/>
              <a:t>@</a:t>
            </a:r>
            <a:r>
              <a:rPr lang="en-US" b="1" dirty="0" err="1"/>
              <a:t>partlowjoe</a:t>
            </a:r>
            <a:r>
              <a:rPr lang="en-US" b="1" dirty="0"/>
              <a:t> – jpartlow@reliaquest.com</a:t>
            </a:r>
          </a:p>
          <a:p>
            <a:endParaRPr lang="en-US" b="1" dirty="0"/>
          </a:p>
          <a:p>
            <a:r>
              <a:rPr lang="en-US" dirty="0"/>
              <a:t>Jonathan Echavarria - </a:t>
            </a:r>
            <a:r>
              <a:rPr lang="en-US" b="1" dirty="0"/>
              <a:t>@Und3rf10w – jechavarria@reliaquest.com</a:t>
            </a:r>
          </a:p>
        </p:txBody>
      </p:sp>
    </p:spTree>
    <p:extLst>
      <p:ext uri="{BB962C8B-B14F-4D97-AF65-F5344CB8AC3E}">
        <p14:creationId xmlns:p14="http://schemas.microsoft.com/office/powerpoint/2010/main" val="711313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these guys?</a:t>
            </a:r>
          </a:p>
        </p:txBody>
      </p:sp>
      <p:sp>
        <p:nvSpPr>
          <p:cNvPr id="3" name="Content Placeholder 2"/>
          <p:cNvSpPr>
            <a:spLocks noGrp="1"/>
          </p:cNvSpPr>
          <p:nvPr>
            <p:ph sz="quarter" idx="13"/>
          </p:nvPr>
        </p:nvSpPr>
        <p:spPr/>
        <p:txBody>
          <a:bodyPr>
            <a:normAutofit fontScale="92500"/>
          </a:bodyPr>
          <a:lstStyle/>
          <a:p>
            <a:r>
              <a:rPr lang="en-US" b="1" dirty="0"/>
              <a:t>Joe Partlow (</a:t>
            </a:r>
            <a:r>
              <a:rPr lang="en-US" b="1" dirty="0" err="1"/>
              <a:t>jpartlow@reliaquest.com</a:t>
            </a:r>
            <a:r>
              <a:rPr lang="en-US" b="1" dirty="0"/>
              <a:t>)– CTO, ReliaQuest</a:t>
            </a:r>
          </a:p>
          <a:p>
            <a:pPr lvl="1"/>
            <a:r>
              <a:rPr lang="en-US" dirty="0"/>
              <a:t>Joe has been in the IT and information Security industry for 20+ years and has experience in Operations Management, Information Security, Network Security, Systems Design, Risk Assessment, Database Administration, Network Infrastructure, Web Application Development, Systems Design &amp; Integration and Project Management. Joe holds a BS in MIS from Purdue University and has industry certifications including CISSP,CISM, NSA-IAM, GSEC, CEH as well as many vendor product certifications.</a:t>
            </a:r>
          </a:p>
          <a:p>
            <a:endParaRPr lang="en-US" dirty="0"/>
          </a:p>
          <a:p>
            <a:r>
              <a:rPr lang="en-US" b="1" dirty="0"/>
              <a:t>Jonathan </a:t>
            </a:r>
            <a:r>
              <a:rPr lang="en-US" b="1" dirty="0" err="1"/>
              <a:t>Echavarria</a:t>
            </a:r>
            <a:r>
              <a:rPr lang="en-US" b="1" dirty="0"/>
              <a:t> (</a:t>
            </a:r>
            <a:r>
              <a:rPr lang="en-US" b="1" dirty="0" err="1"/>
              <a:t>jechavarria@reliaquest.com</a:t>
            </a:r>
            <a:r>
              <a:rPr lang="en-US" b="1" dirty="0"/>
              <a:t>) – Red Team Operator, ReliaQuest  </a:t>
            </a:r>
          </a:p>
          <a:p>
            <a:pPr lvl="1"/>
            <a:r>
              <a:rPr lang="en-US" dirty="0"/>
              <a:t>Jonathan Echavarria has been interested in various forms of security for as long as he can remember. He is also a member of the USF </a:t>
            </a:r>
            <a:r>
              <a:rPr lang="en-US" dirty="0" err="1"/>
              <a:t>Whitehatter's</a:t>
            </a:r>
            <a:r>
              <a:rPr lang="en-US" dirty="0"/>
              <a:t> Computer Security Club. Currently, he works as a Red Team Operator while performing independent security research in his spare time.  Jonathan holds industry certifications including OSCE, OSCP and CEH.</a:t>
            </a:r>
          </a:p>
          <a:p>
            <a:pPr lvl="1"/>
            <a:endParaRPr lang="en-US" dirty="0"/>
          </a:p>
        </p:txBody>
      </p:sp>
    </p:spTree>
    <p:extLst>
      <p:ext uri="{BB962C8B-B14F-4D97-AF65-F5344CB8AC3E}">
        <p14:creationId xmlns:p14="http://schemas.microsoft.com/office/powerpoint/2010/main" val="25038524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blinds(horizontal)">
                                      <p:cBhvr>
                                        <p:cTn id="13" dur="500"/>
                                        <p:tgtEl>
                                          <p:spTgt spid="3">
                                            <p:txEl>
                                              <p:pRg st="3" end="3"/>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blinds(horizontal)">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Baselining the environment</a:t>
            </a:r>
          </a:p>
        </p:txBody>
      </p:sp>
      <p:sp>
        <p:nvSpPr>
          <p:cNvPr id="3" name="Content Placeholder 2"/>
          <p:cNvSpPr>
            <a:spLocks noGrp="1"/>
          </p:cNvSpPr>
          <p:nvPr>
            <p:ph sz="quarter" idx="13"/>
          </p:nvPr>
        </p:nvSpPr>
        <p:spPr/>
        <p:txBody>
          <a:bodyPr/>
          <a:lstStyle/>
          <a:p>
            <a:r>
              <a:rPr lang="en-US" b="1" dirty="0"/>
              <a:t>Typical environment of a Fortune 2000 company</a:t>
            </a:r>
          </a:p>
          <a:p>
            <a:pPr lvl="1"/>
            <a:r>
              <a:rPr lang="en-US" dirty="0"/>
              <a:t>Edge Firewalls</a:t>
            </a:r>
          </a:p>
          <a:p>
            <a:pPr lvl="1"/>
            <a:r>
              <a:rPr lang="en-US" dirty="0"/>
              <a:t>Edge IDS, nothing on the internal segments</a:t>
            </a:r>
          </a:p>
          <a:p>
            <a:pPr lvl="1"/>
            <a:r>
              <a:rPr lang="en-US" dirty="0"/>
              <a:t>Basic host protection (AV)</a:t>
            </a:r>
          </a:p>
          <a:p>
            <a:pPr lvl="1"/>
            <a:r>
              <a:rPr lang="en-US" dirty="0"/>
              <a:t>Minimal logging into SIEM from firewalls, AD, servers</a:t>
            </a:r>
          </a:p>
          <a:p>
            <a:pPr lvl="1"/>
            <a:r>
              <a:rPr lang="en-US" dirty="0"/>
              <a:t>Maybe some segmentation other than </a:t>
            </a:r>
            <a:r>
              <a:rPr lang="en-US" dirty="0" smtClean="0"/>
              <a:t>PCI</a:t>
            </a:r>
          </a:p>
          <a:p>
            <a:pPr lvl="1"/>
            <a:r>
              <a:rPr lang="en-US" dirty="0" smtClean="0"/>
              <a:t>Or </a:t>
            </a:r>
            <a:r>
              <a:rPr lang="en-US" dirty="0" err="1"/>
              <a:t>s</a:t>
            </a:r>
            <a:r>
              <a:rPr lang="en-US" dirty="0" err="1" smtClean="0"/>
              <a:t>helfware</a:t>
            </a:r>
            <a:r>
              <a:rPr lang="en-US" dirty="0" smtClean="0"/>
              <a:t> </a:t>
            </a:r>
            <a:r>
              <a:rPr lang="en-US" dirty="0" smtClean="0">
                <a:sym typeface="Wingdings"/>
              </a:rPr>
              <a:t></a:t>
            </a:r>
            <a:endParaRPr lang="en-US" dirty="0"/>
          </a:p>
        </p:txBody>
      </p:sp>
    </p:spTree>
    <p:extLst>
      <p:ext uri="{BB962C8B-B14F-4D97-AF65-F5344CB8AC3E}">
        <p14:creationId xmlns:p14="http://schemas.microsoft.com/office/powerpoint/2010/main" val="2820346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checkerboard(across)">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additive="base">
                                        <p:cTn id="2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strips(downLeft)">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8" presetClass="entr" presetSubtype="12"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Effect transition="in" filter="strips(downLeft)">
                                      <p:cBhvr>
                                        <p:cTn id="36"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recon &amp; Targeting</a:t>
            </a:r>
          </a:p>
        </p:txBody>
      </p:sp>
      <p:sp>
        <p:nvSpPr>
          <p:cNvPr id="3" name="Content Placeholder 2"/>
          <p:cNvSpPr>
            <a:spLocks noGrp="1"/>
          </p:cNvSpPr>
          <p:nvPr>
            <p:ph sz="quarter" idx="13"/>
          </p:nvPr>
        </p:nvSpPr>
        <p:spPr/>
        <p:txBody>
          <a:bodyPr/>
          <a:lstStyle/>
          <a:p>
            <a:r>
              <a:rPr lang="en-US" b="1" dirty="0"/>
              <a:t>Social media and job boards</a:t>
            </a:r>
          </a:p>
          <a:p>
            <a:pPr lvl="1"/>
            <a:r>
              <a:rPr lang="en-US" dirty="0"/>
              <a:t>Employee lists, job descriptions, social media profiles</a:t>
            </a:r>
          </a:p>
          <a:p>
            <a:r>
              <a:rPr lang="en-US" b="1" dirty="0"/>
              <a:t>Network recon</a:t>
            </a:r>
          </a:p>
          <a:p>
            <a:pPr lvl="1"/>
            <a:r>
              <a:rPr lang="en-US" dirty="0" err="1"/>
              <a:t>Shodan</a:t>
            </a:r>
            <a:r>
              <a:rPr lang="en-US" dirty="0"/>
              <a:t>, </a:t>
            </a:r>
            <a:r>
              <a:rPr lang="en-US" dirty="0" err="1"/>
              <a:t>censys</a:t>
            </a:r>
            <a:r>
              <a:rPr lang="en-US" dirty="0"/>
              <a:t>, no packets</a:t>
            </a:r>
          </a:p>
          <a:p>
            <a:r>
              <a:rPr lang="en-US" b="1" dirty="0"/>
              <a:t>Info disclosure</a:t>
            </a:r>
          </a:p>
          <a:p>
            <a:pPr lvl="1"/>
            <a:r>
              <a:rPr lang="en-US" dirty="0" err="1"/>
              <a:t>Github</a:t>
            </a:r>
            <a:endParaRPr lang="en-US" dirty="0"/>
          </a:p>
          <a:p>
            <a:pPr lvl="1"/>
            <a:r>
              <a:rPr lang="en-US" dirty="0"/>
              <a:t>SSH keys</a:t>
            </a:r>
          </a:p>
          <a:p>
            <a:pPr lvl="1"/>
            <a:r>
              <a:rPr lang="en-US" dirty="0"/>
              <a:t>API keys</a:t>
            </a:r>
          </a:p>
          <a:p>
            <a:pPr marL="342900" lvl="1" indent="-342900"/>
            <a:r>
              <a:rPr lang="en-US" b="1" dirty="0"/>
              <a:t>Infrastructure enumeration – ASN, DNS</a:t>
            </a:r>
          </a:p>
          <a:p>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377581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p:cTn id="15"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6"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7" dur="1000"/>
                                        <p:tgtEl>
                                          <p:spTgt spid="3">
                                            <p:txEl>
                                              <p:pRg st="2" end="2"/>
                                            </p:txEl>
                                          </p:spTgt>
                                        </p:tgtEl>
                                      </p:cBhvr>
                                    </p:animEffect>
                                  </p:childTnLst>
                                </p:cTn>
                              </p:par>
                              <p:par>
                                <p:cTn id="18" presetID="55"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p:cTn id="20" dur="1000" fill="hold"/>
                                        <p:tgtEl>
                                          <p:spTgt spid="3">
                                            <p:txEl>
                                              <p:pRg st="3" end="3"/>
                                            </p:txEl>
                                          </p:spTgt>
                                        </p:tgtEl>
                                        <p:attrNameLst>
                                          <p:attrName>ppt_w</p:attrName>
                                        </p:attrNameLst>
                                      </p:cBhvr>
                                      <p:tavLst>
                                        <p:tav tm="0">
                                          <p:val>
                                            <p:strVal val="#ppt_w*0.70"/>
                                          </p:val>
                                        </p:tav>
                                        <p:tav tm="100000">
                                          <p:val>
                                            <p:strVal val="#ppt_w"/>
                                          </p:val>
                                        </p:tav>
                                      </p:tavLst>
                                    </p:anim>
                                    <p:anim calcmode="lin" valueType="num">
                                      <p:cBhvr>
                                        <p:cTn id="21" dur="1000" fill="hold"/>
                                        <p:tgtEl>
                                          <p:spTgt spid="3">
                                            <p:txEl>
                                              <p:pRg st="3" end="3"/>
                                            </p:txEl>
                                          </p:spTgt>
                                        </p:tgtEl>
                                        <p:attrNameLst>
                                          <p:attrName>ppt_h</p:attrName>
                                        </p:attrNameLst>
                                      </p:cBhvr>
                                      <p:tavLst>
                                        <p:tav tm="0">
                                          <p:val>
                                            <p:strVal val="#ppt_h"/>
                                          </p:val>
                                        </p:tav>
                                        <p:tav tm="100000">
                                          <p:val>
                                            <p:strVal val="#ppt_h"/>
                                          </p:val>
                                        </p:tav>
                                      </p:tavLst>
                                    </p:anim>
                                    <p:animEffect transition="in" filter="fade">
                                      <p:cBhvr>
                                        <p:cTn id="22" dur="1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heel(1)">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3"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
                                        <p:tgtEl>
                                          <p:spTgt spid="3">
                                            <p:txEl>
                                              <p:pRg st="5" end="5"/>
                                            </p:txEl>
                                          </p:spTgt>
                                        </p:tgtEl>
                                      </p:cBhvr>
                                    </p:animEffect>
                                    <p:anim calcmode="lin" valueType="num">
                                      <p:cBhvr>
                                        <p:cTn id="33" dur="4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400" fill="hold"/>
                                        <p:tgtEl>
                                          <p:spTgt spid="3">
                                            <p:txEl>
                                              <p:pRg st="5" end="5"/>
                                            </p:txEl>
                                          </p:spTgt>
                                        </p:tgtEl>
                                        <p:attrNameLst>
                                          <p:attrName>ppt_y</p:attrName>
                                        </p:attrNameLst>
                                      </p:cBhvr>
                                      <p:tavLst>
                                        <p:tav tm="0">
                                          <p:val>
                                            <p:strVal val="#ppt_y+0.31"/>
                                          </p:val>
                                        </p:tav>
                                        <p:tav tm="100000">
                                          <p:val>
                                            <p:strVal val="#ppt_y+0.31"/>
                                          </p:val>
                                        </p:tav>
                                      </p:tavLst>
                                    </p:anim>
                                    <p:anim calcmode="lin" valueType="num">
                                      <p:cBhvr>
                                        <p:cTn id="35" dur="600" decel="50000" fill="hold">
                                          <p:stCondLst>
                                            <p:cond delay="400"/>
                                          </p:stCondLst>
                                        </p:cTn>
                                        <p:tgtEl>
                                          <p:spTgt spid="3">
                                            <p:txEl>
                                              <p:pRg st="5" end="5"/>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6" dur="600" decel="50000" fill="hold">
                                          <p:stCondLst>
                                            <p:cond delay="400"/>
                                          </p:stCondLst>
                                        </p:cTn>
                                        <p:tgtEl>
                                          <p:spTgt spid="3">
                                            <p:txEl>
                                              <p:pRg st="5" end="5"/>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p:cTn id="41"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2"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3" dur="500"/>
                                        <p:tgtEl>
                                          <p:spTgt spid="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 calcmode="lin" valueType="num">
                                      <p:cBhvr>
                                        <p:cTn id="48"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50" dur="500"/>
                                        <p:tgtEl>
                                          <p:spTgt spid="3">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Combating OSINT</a:t>
            </a:r>
          </a:p>
        </p:txBody>
      </p:sp>
      <p:sp>
        <p:nvSpPr>
          <p:cNvPr id="3" name="Content Placeholder 2"/>
          <p:cNvSpPr>
            <a:spLocks noGrp="1"/>
          </p:cNvSpPr>
          <p:nvPr>
            <p:ph sz="quarter" idx="13"/>
          </p:nvPr>
        </p:nvSpPr>
        <p:spPr/>
        <p:txBody>
          <a:bodyPr/>
          <a:lstStyle/>
          <a:p>
            <a:r>
              <a:rPr lang="en-US" b="1" dirty="0"/>
              <a:t>Don’t divulge too many details in job postings</a:t>
            </a:r>
          </a:p>
          <a:p>
            <a:r>
              <a:rPr lang="en-US" b="1" dirty="0"/>
              <a:t>Monitor social media mentions</a:t>
            </a:r>
          </a:p>
          <a:p>
            <a:pPr lvl="1"/>
            <a:r>
              <a:rPr lang="en-US" dirty="0"/>
              <a:t>Digital Shadows</a:t>
            </a:r>
          </a:p>
          <a:p>
            <a:pPr lvl="1"/>
            <a:r>
              <a:rPr lang="en-US" dirty="0" err="1"/>
              <a:t>Zerofox</a:t>
            </a:r>
            <a:endParaRPr lang="en-US" dirty="0"/>
          </a:p>
          <a:p>
            <a:pPr lvl="1"/>
            <a:r>
              <a:rPr lang="en-US" dirty="0"/>
              <a:t>Recorded Future</a:t>
            </a:r>
          </a:p>
          <a:p>
            <a:pPr lvl="1"/>
            <a:r>
              <a:rPr lang="en-US" dirty="0"/>
              <a:t>Digital </a:t>
            </a:r>
            <a:r>
              <a:rPr lang="en-US" dirty="0" smtClean="0"/>
              <a:t>Stakeout</a:t>
            </a:r>
            <a:endParaRPr lang="en-US" dirty="0"/>
          </a:p>
          <a:p>
            <a:r>
              <a:rPr lang="en-US" b="1" dirty="0"/>
              <a:t>Monitor </a:t>
            </a:r>
            <a:r>
              <a:rPr lang="en-US" b="1" dirty="0" err="1"/>
              <a:t>Shodan</a:t>
            </a:r>
            <a:r>
              <a:rPr lang="en-US" b="1" dirty="0"/>
              <a:t>/</a:t>
            </a:r>
            <a:r>
              <a:rPr lang="en-US" b="1" dirty="0" err="1"/>
              <a:t>etc</a:t>
            </a:r>
            <a:r>
              <a:rPr lang="en-US" b="1" dirty="0"/>
              <a:t> for your network blocks</a:t>
            </a:r>
          </a:p>
          <a:p>
            <a:r>
              <a:rPr lang="en-US" b="1" dirty="0"/>
              <a:t>Protect API keys in secure source control</a:t>
            </a:r>
          </a:p>
          <a:p>
            <a:r>
              <a:rPr lang="en-US" b="1" dirty="0"/>
              <a:t>Watch for hardcoded passwords in public repositories</a:t>
            </a:r>
          </a:p>
          <a:p>
            <a:pPr lvl="1"/>
            <a:endParaRPr lang="en-US" dirty="0"/>
          </a:p>
        </p:txBody>
      </p:sp>
    </p:spTree>
    <p:extLst>
      <p:ext uri="{BB962C8B-B14F-4D97-AF65-F5344CB8AC3E}">
        <p14:creationId xmlns:p14="http://schemas.microsoft.com/office/powerpoint/2010/main" val="193492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dissolve">
                                      <p:cBhvr>
                                        <p:cTn id="20" dur="500"/>
                                        <p:tgtEl>
                                          <p:spTgt spid="3">
                                            <p:txEl>
                                              <p:pRg st="3" end="3"/>
                                            </p:txEl>
                                          </p:spTgt>
                                        </p:tgtEl>
                                      </p:cBhvr>
                                    </p:animEffect>
                                  </p:childTnLst>
                                </p:cTn>
                              </p:par>
                              <p:par>
                                <p:cTn id="21" presetID="9" presetClass="entr" presetSubtype="0"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dissolve">
                                      <p:cBhvr>
                                        <p:cTn id="23" dur="500"/>
                                        <p:tgtEl>
                                          <p:spTgt spid="3">
                                            <p:txEl>
                                              <p:pRg st="4" end="4"/>
                                            </p:txEl>
                                          </p:spTgt>
                                        </p:tgtEl>
                                      </p:cBhvr>
                                    </p:animEffect>
                                  </p:childTnLst>
                                </p:cTn>
                              </p:par>
                              <p:par>
                                <p:cTn id="24" presetID="9" presetClass="entr" presetSubtype="0" fill="hold" nodeType="withEffect">
                                  <p:stCondLst>
                                    <p:cond delay="0"/>
                                  </p:stCondLst>
                                  <p:childTnLst>
                                    <p:set>
                                      <p:cBhvr>
                                        <p:cTn id="25" dur="1" fill="hold">
                                          <p:stCondLst>
                                            <p:cond delay="0"/>
                                          </p:stCondLst>
                                        </p:cTn>
                                        <p:tgtEl>
                                          <p:spTgt spid="3">
                                            <p:txEl>
                                              <p:pRg st="5" end="5"/>
                                            </p:txEl>
                                          </p:spTgt>
                                        </p:tgtEl>
                                        <p:attrNameLst>
                                          <p:attrName>style.visibility</p:attrName>
                                        </p:attrNameLst>
                                      </p:cBhvr>
                                      <p:to>
                                        <p:strVal val="visible"/>
                                      </p:to>
                                    </p:set>
                                    <p:animEffect transition="in" filter="dissolve">
                                      <p:cBhvr>
                                        <p:cTn id="26" dur="500"/>
                                        <p:tgtEl>
                                          <p:spTgt spid="3">
                                            <p:txEl>
                                              <p:pRg st="5" end="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anim calcmode="lin" valueType="num">
                                      <p:cBhvr additive="base">
                                        <p:cTn id="35"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8" presetClass="entr" presetSubtype="12" fill="hold"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strips(downLeft)">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a:t>
            </a:r>
            <a:r>
              <a:rPr lang="en-US" dirty="0" err="1"/>
              <a:t>pwnage</a:t>
            </a:r>
            <a:endParaRPr lang="en-US" dirty="0"/>
          </a:p>
        </p:txBody>
      </p:sp>
      <p:sp>
        <p:nvSpPr>
          <p:cNvPr id="3" name="Content Placeholder 2"/>
          <p:cNvSpPr>
            <a:spLocks noGrp="1"/>
          </p:cNvSpPr>
          <p:nvPr>
            <p:ph sz="quarter" idx="13"/>
          </p:nvPr>
        </p:nvSpPr>
        <p:spPr>
          <a:xfrm>
            <a:off x="609600" y="2082114"/>
            <a:ext cx="7924800" cy="4114800"/>
          </a:xfrm>
        </p:spPr>
        <p:txBody>
          <a:bodyPr/>
          <a:lstStyle/>
          <a:p>
            <a:r>
              <a:rPr lang="en-US" b="1" dirty="0"/>
              <a:t>Phishing campaigns</a:t>
            </a:r>
          </a:p>
          <a:p>
            <a:r>
              <a:rPr lang="en-US" b="1" dirty="0"/>
              <a:t>Cracking the perimeter</a:t>
            </a:r>
          </a:p>
          <a:p>
            <a:pPr lvl="1"/>
            <a:r>
              <a:rPr lang="en-US" dirty="0"/>
              <a:t>Bug bounties</a:t>
            </a:r>
          </a:p>
          <a:p>
            <a:pPr lvl="2"/>
            <a:r>
              <a:rPr lang="en-US" dirty="0"/>
              <a:t>Usually the “out of scope” items provide really interesting targets</a:t>
            </a:r>
          </a:p>
          <a:p>
            <a:pPr lvl="1"/>
            <a:r>
              <a:rPr lang="en-US" dirty="0"/>
              <a:t>Web apps – WordPress, Joomla</a:t>
            </a:r>
          </a:p>
          <a:p>
            <a:pPr lvl="1"/>
            <a:r>
              <a:rPr lang="en-US" dirty="0"/>
              <a:t>OWA enumeration, timing attacks, password spraying</a:t>
            </a:r>
          </a:p>
          <a:p>
            <a:pPr lvl="1"/>
            <a:r>
              <a:rPr lang="en-US" dirty="0" err="1"/>
              <a:t>DNSdumpster</a:t>
            </a:r>
            <a:endParaRPr lang="en-US" dirty="0"/>
          </a:p>
          <a:p>
            <a:pPr lvl="1"/>
            <a:endParaRPr lang="en-US" dirty="0"/>
          </a:p>
          <a:p>
            <a:endParaRPr lang="en-US" dirty="0"/>
          </a:p>
        </p:txBody>
      </p:sp>
      <p:pic>
        <p:nvPicPr>
          <p:cNvPr id="4" name="Picture 3"/>
          <p:cNvPicPr>
            <a:picLocks noChangeAspect="1"/>
          </p:cNvPicPr>
          <p:nvPr/>
        </p:nvPicPr>
        <p:blipFill>
          <a:blip r:embed="rId3"/>
          <a:stretch>
            <a:fillRect/>
          </a:stretch>
        </p:blipFill>
        <p:spPr>
          <a:xfrm>
            <a:off x="3884342" y="274638"/>
            <a:ext cx="4650058" cy="2557531"/>
          </a:xfrm>
          <a:prstGeom prst="rect">
            <a:avLst/>
          </a:prstGeom>
        </p:spPr>
      </p:pic>
    </p:spTree>
    <p:extLst>
      <p:ext uri="{BB962C8B-B14F-4D97-AF65-F5344CB8AC3E}">
        <p14:creationId xmlns:p14="http://schemas.microsoft.com/office/powerpoint/2010/main" val="110696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linds(horizont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dissolv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dissolv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blinds(horizont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blinds(horizont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Effect transition="in" filter="blinds(horizontal)">
                                      <p:cBhvr>
                                        <p:cTn id="4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your phish</a:t>
            </a:r>
          </a:p>
        </p:txBody>
      </p:sp>
      <p:graphicFrame>
        <p:nvGraphicFramePr>
          <p:cNvPr id="4" name="Content Placeholder 3"/>
          <p:cNvGraphicFramePr>
            <a:graphicFrameLocks noGrp="1"/>
          </p:cNvGraphicFramePr>
          <p:nvPr>
            <p:ph sz="quarter" idx="13"/>
            <p:extLst>
              <p:ext uri="{D42A27DB-BD31-4B8C-83A1-F6EECF244321}">
                <p14:modId xmlns:p14="http://schemas.microsoft.com/office/powerpoint/2010/main" val="1708313672"/>
              </p:ext>
            </p:extLst>
          </p:nvPr>
        </p:nvGraphicFramePr>
        <p:xfrm>
          <a:off x="609600" y="1600200"/>
          <a:ext cx="792480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271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1">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Protection from targeted recon</a:t>
            </a:r>
          </a:p>
        </p:txBody>
      </p:sp>
      <p:sp>
        <p:nvSpPr>
          <p:cNvPr id="3" name="Content Placeholder 2"/>
          <p:cNvSpPr>
            <a:spLocks noGrp="1"/>
          </p:cNvSpPr>
          <p:nvPr>
            <p:ph sz="quarter" idx="13"/>
          </p:nvPr>
        </p:nvSpPr>
        <p:spPr/>
        <p:txBody>
          <a:bodyPr/>
          <a:lstStyle/>
          <a:p>
            <a:pPr lvl="1"/>
            <a:r>
              <a:rPr lang="en-US" b="1" dirty="0"/>
              <a:t>Phishing Protection</a:t>
            </a:r>
          </a:p>
          <a:p>
            <a:pPr lvl="2"/>
            <a:r>
              <a:rPr lang="en-US" dirty="0"/>
              <a:t>ACTIVE user awareness – phish everyone often and show them the tactics, not just empty policies. Ex. TLD and how to check links in emails</a:t>
            </a:r>
          </a:p>
          <a:p>
            <a:pPr lvl="2"/>
            <a:r>
              <a:rPr lang="en-US" dirty="0"/>
              <a:t>DNS/URL filtering – protect against careless browsing and C&amp;C callouts</a:t>
            </a:r>
          </a:p>
          <a:p>
            <a:pPr lvl="2"/>
            <a:r>
              <a:rPr lang="en-US" dirty="0"/>
              <a:t>2 Factor for when the account does get popped</a:t>
            </a:r>
          </a:p>
          <a:p>
            <a:pPr lvl="2"/>
            <a:r>
              <a:rPr lang="en-US" dirty="0"/>
              <a:t>Protection against domain theft, squatting</a:t>
            </a:r>
          </a:p>
          <a:p>
            <a:pPr lvl="3"/>
            <a:r>
              <a:rPr lang="en-US" dirty="0"/>
              <a:t>Mark Monitor, etc.</a:t>
            </a:r>
          </a:p>
          <a:p>
            <a:pPr lvl="1"/>
            <a:r>
              <a:rPr lang="en-US" b="1" dirty="0"/>
              <a:t>Of course the basics like email protection tools, DLP, egress filtering, etc.</a:t>
            </a:r>
          </a:p>
          <a:p>
            <a:pPr lvl="1"/>
            <a:r>
              <a:rPr lang="en-US" b="1" dirty="0"/>
              <a:t>Office 365 Advanced Threat Protection worked surprisingly well</a:t>
            </a:r>
          </a:p>
          <a:p>
            <a:pPr lvl="2"/>
            <a:r>
              <a:rPr lang="en-US" dirty="0"/>
              <a:t>Notice I said worked </a:t>
            </a:r>
            <a:r>
              <a:rPr lang="en-US" dirty="0">
                <a:sym typeface="Wingdings"/>
              </a:rPr>
              <a:t></a:t>
            </a:r>
            <a:endParaRPr lang="en-US" dirty="0"/>
          </a:p>
        </p:txBody>
      </p:sp>
    </p:spTree>
    <p:extLst>
      <p:ext uri="{BB962C8B-B14F-4D97-AF65-F5344CB8AC3E}">
        <p14:creationId xmlns:p14="http://schemas.microsoft.com/office/powerpoint/2010/main" val="122925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dissolv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checkerboard(across)">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 calcmode="lin" valueType="num">
                                      <p:cBhvr additive="base">
                                        <p:cTn id="38"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 calcmode="lin" valueType="num">
                                      <p:cBhvr additive="base">
                                        <p:cTn id="4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Persistence</a:t>
            </a:r>
          </a:p>
        </p:txBody>
      </p:sp>
      <p:sp>
        <p:nvSpPr>
          <p:cNvPr id="3" name="Content Placeholder 2"/>
          <p:cNvSpPr>
            <a:spLocks noGrp="1"/>
          </p:cNvSpPr>
          <p:nvPr>
            <p:ph sz="quarter" idx="13"/>
          </p:nvPr>
        </p:nvSpPr>
        <p:spPr/>
        <p:txBody>
          <a:bodyPr>
            <a:normAutofit/>
          </a:bodyPr>
          <a:lstStyle/>
          <a:p>
            <a:r>
              <a:rPr lang="en-US" b="1" dirty="0"/>
              <a:t>Binary with startup service, scheduled task, executing on startup</a:t>
            </a:r>
          </a:p>
          <a:p>
            <a:r>
              <a:rPr lang="en-US" b="1" dirty="0" err="1"/>
              <a:t>Regkey</a:t>
            </a:r>
            <a:r>
              <a:rPr lang="en-US" b="1" dirty="0"/>
              <a:t> with encoded payload from another </a:t>
            </a:r>
            <a:r>
              <a:rPr lang="en-US" b="1" dirty="0" err="1"/>
              <a:t>regkey</a:t>
            </a:r>
            <a:endParaRPr lang="en-US" b="1" dirty="0"/>
          </a:p>
          <a:p>
            <a:pPr lvl="1"/>
            <a:r>
              <a:rPr lang="en-US" dirty="0"/>
              <a:t>Also known as “</a:t>
            </a:r>
            <a:r>
              <a:rPr lang="en-US" dirty="0" err="1"/>
              <a:t>fileless</a:t>
            </a:r>
            <a:r>
              <a:rPr lang="en-US" dirty="0"/>
              <a:t>” malware</a:t>
            </a:r>
          </a:p>
          <a:p>
            <a:r>
              <a:rPr lang="en-US" b="1" dirty="0"/>
              <a:t>Get creative with various methods</a:t>
            </a:r>
          </a:p>
          <a:p>
            <a:pPr lvl="1"/>
            <a:r>
              <a:rPr lang="en-US" dirty="0"/>
              <a:t>Malicious Outlook Rules</a:t>
            </a:r>
          </a:p>
          <a:p>
            <a:pPr lvl="1"/>
            <a:r>
              <a:rPr lang="en-US" dirty="0"/>
              <a:t>Binary Patching</a:t>
            </a:r>
          </a:p>
          <a:p>
            <a:r>
              <a:rPr lang="en-US" b="1" dirty="0"/>
              <a:t>C2 Setup</a:t>
            </a:r>
          </a:p>
          <a:p>
            <a:pPr lvl="1"/>
            <a:r>
              <a:rPr lang="en-US" dirty="0"/>
              <a:t>Domain fronting</a:t>
            </a:r>
          </a:p>
          <a:p>
            <a:pPr lvl="1"/>
            <a:r>
              <a:rPr lang="en-US" dirty="0"/>
              <a:t>Anti-analysis setup</a:t>
            </a:r>
          </a:p>
        </p:txBody>
      </p:sp>
      <p:pic>
        <p:nvPicPr>
          <p:cNvPr id="5" name="Picture 4"/>
          <p:cNvPicPr>
            <a:picLocks noChangeAspect="1"/>
          </p:cNvPicPr>
          <p:nvPr/>
        </p:nvPicPr>
        <p:blipFill>
          <a:blip r:embed="rId3"/>
          <a:stretch>
            <a:fillRect/>
          </a:stretch>
        </p:blipFill>
        <p:spPr>
          <a:xfrm>
            <a:off x="4040459" y="3423420"/>
            <a:ext cx="4493941" cy="2474142"/>
          </a:xfrm>
          <a:prstGeom prst="rect">
            <a:avLst/>
          </a:prstGeom>
        </p:spPr>
      </p:pic>
    </p:spTree>
    <p:extLst>
      <p:ext uri="{BB962C8B-B14F-4D97-AF65-F5344CB8AC3E}">
        <p14:creationId xmlns:p14="http://schemas.microsoft.com/office/powerpoint/2010/main" val="168489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orizon">
  <a:themeElements>
    <a:clrScheme name="Horizon">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Horizon.thmx</Template>
  <TotalTime>10512</TotalTime>
  <Words>1172</Words>
  <Application>Microsoft Macintosh PowerPoint</Application>
  <PresentationFormat>On-screen Show (4:3)</PresentationFormat>
  <Paragraphs>174</Paragraphs>
  <Slides>15</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 Narrow</vt:lpstr>
      <vt:lpstr>Calibri</vt:lpstr>
      <vt:lpstr>Wingdings</vt:lpstr>
      <vt:lpstr>Arial</vt:lpstr>
      <vt:lpstr>Horizon</vt:lpstr>
      <vt:lpstr>Interactive Incident response  </vt:lpstr>
      <vt:lpstr>Who are these guys?</vt:lpstr>
      <vt:lpstr>Baselining the environment</vt:lpstr>
      <vt:lpstr>Initial recon &amp; Targeting</vt:lpstr>
      <vt:lpstr>Combating OSINT</vt:lpstr>
      <vt:lpstr>Initial pwnage</vt:lpstr>
      <vt:lpstr>Planning your phish</vt:lpstr>
      <vt:lpstr>Protection from targeted recon</vt:lpstr>
      <vt:lpstr>Persistence</vt:lpstr>
      <vt:lpstr>Finding persistence</vt:lpstr>
      <vt:lpstr>Bypassing Host protection</vt:lpstr>
      <vt:lpstr>Stepping it up</vt:lpstr>
      <vt:lpstr>Remote interactions </vt:lpstr>
      <vt:lpstr>Final steps</vt:lpstr>
      <vt:lpstr>Questions/IDEAS?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IR</dc:title>
  <dc:creator>Joe Partlow;Jonathan Echavarria</dc:creator>
  <cp:lastModifiedBy>Joe Partlow</cp:lastModifiedBy>
  <cp:revision>105</cp:revision>
  <dcterms:created xsi:type="dcterms:W3CDTF">2013-02-25T00:12:19Z</dcterms:created>
  <dcterms:modified xsi:type="dcterms:W3CDTF">2017-05-20T20:17:34Z</dcterms:modified>
</cp:coreProperties>
</file>

<file path=docProps/thumbnail.jpeg>
</file>